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24"/>
  </p:notesMasterIdLst>
  <p:sldIdLst>
    <p:sldId id="301" r:id="rId3"/>
    <p:sldId id="257" r:id="rId4"/>
    <p:sldId id="256" r:id="rId5"/>
    <p:sldId id="259" r:id="rId6"/>
    <p:sldId id="288" r:id="rId7"/>
    <p:sldId id="291" r:id="rId8"/>
    <p:sldId id="278" r:id="rId9"/>
    <p:sldId id="298" r:id="rId10"/>
    <p:sldId id="292" r:id="rId11"/>
    <p:sldId id="293" r:id="rId12"/>
    <p:sldId id="297" r:id="rId13"/>
    <p:sldId id="300" r:id="rId14"/>
    <p:sldId id="322" r:id="rId15"/>
    <p:sldId id="290" r:id="rId16"/>
    <p:sldId id="295" r:id="rId17"/>
    <p:sldId id="294" r:id="rId18"/>
    <p:sldId id="325" r:id="rId19"/>
    <p:sldId id="263" r:id="rId20"/>
    <p:sldId id="324" r:id="rId21"/>
    <p:sldId id="296" r:id="rId22"/>
    <p:sldId id="287" r:id="rId23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307"/>
    <a:srgbClr val="BD8353"/>
    <a:srgbClr val="FDEADA"/>
    <a:srgbClr val="669900"/>
    <a:srgbClr val="F48914"/>
    <a:srgbClr val="FEF4EC"/>
    <a:srgbClr val="65410F"/>
    <a:srgbClr val="1E1910"/>
    <a:srgbClr val="966618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0792" autoAdjust="0"/>
  </p:normalViewPr>
  <p:slideViewPr>
    <p:cSldViewPr>
      <p:cViewPr varScale="1">
        <p:scale>
          <a:sx n="77" d="100"/>
          <a:sy n="77" d="100"/>
        </p:scale>
        <p:origin x="97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474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474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53A6AF-E601-4BBC-893D-52B13E60A63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69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0" cy="493474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0" cy="493474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7AEABC-5F36-4EAF-AF35-165161D9C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7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34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0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6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0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52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4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0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851">
              <a:defRPr/>
            </a:pPr>
            <a:fld id="{017AEABC-5F36-4EAF-AF35-165161D9CFBD}" type="slidenum">
              <a:rPr lang="en-US">
                <a:solidFill>
                  <a:prstClr val="black"/>
                </a:solidFill>
                <a:latin typeface="Calibri"/>
              </a:rPr>
              <a:pPr defTabSz="913851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90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6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3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8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2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AEABC-5F36-4EAF-AF35-165161D9CF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4C80-5432-4EB2-AED0-DD43F6AD6649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A91A-B839-4BE8-BF73-9E87EBE7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2D92-65AE-4300-B049-A148E3C3872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98BD-5DD4-4013-8C3C-0C622659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A4F3-B5C9-4959-891D-E44D7C16592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DA61-7E69-4C70-8BE5-B683EB2B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F920-0A21-46DD-A3D0-9BCE969C6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7BF6-0011-49A6-A8EC-9EE32BDD9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8E51-CFF0-4EC1-B95E-B0EF6432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C679-7A35-46B0-A2BE-C9CEFF3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E7F4E-3BF7-4EDA-93E1-0B59E382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93B65-DEA3-42DA-BA96-B3732547C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66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C9E6-A0EB-428E-916A-2D522ED7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A678E-0D29-4DEB-9D2C-80769F16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56B03-C8DD-46DA-A264-0784FEAD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D9C71-6310-4274-A118-1CEB723E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32DC3-E039-4446-8714-E8A86836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B07D0-0C65-43B8-B6B6-8DFDD403A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07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58E9-D2CF-478F-A66D-73D4AC60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3619F-C802-4A41-B16A-DF74DB25D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0E341-622C-432D-BFE1-E0E43A0E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B2A42-ED9C-4DD1-809D-312BA26F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5791-FFBE-4D14-BCAC-7C3A5F00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4932D-72B7-419A-9863-4D51EE1CD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856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4D7A-A49E-4D05-AA77-65A3BA28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BA07-971B-4121-8288-6BF8F43BC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43C15-8A1E-45C7-8311-0A4809582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7545D-B303-4399-A78F-868759E5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D7E1B-DE9D-4E30-A5C5-5EB63F33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41D24-A186-454F-A6CF-F8F03C7D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697D-17E7-4503-99A3-36E7C4441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3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EF8-ABEC-4311-B9A7-E107B3B4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B2C89-DA80-466B-AFC3-343A632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6144D-B201-43D6-945D-4919558E4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B1E7C-9E04-4012-B09F-C93A78244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16690-73E8-4AE1-B818-5699396B3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9228F-5E34-4334-A374-32AA8EC6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2C079-4F9C-4123-B6AB-8813D42F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F84B0-EB21-42A6-8572-A6E4131D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7EA53-5150-42E4-A1F1-92A247852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17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3B4-D23B-4E59-A51C-77EE6F5E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F88DB-5CD3-452A-BAB7-1ABE8C81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D1BCF-B61C-4164-853D-1A2B82D3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0B8F4-4F75-43C8-8B58-49D8A1C3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96A91-86B8-4D9F-BE02-9C9ECCB27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93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2F021-830D-49F1-AF76-C7A2A05D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B9594-DDC1-4EF2-B1DC-A3F08EB3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F365B-2335-46AF-9736-D9BDE096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AA4B8-2F8B-45DE-A4C1-9D0EE8C3F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64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9C6-2FF7-4D45-8B93-00ABD6F3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E748B-1844-4989-9458-2D3691853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DAA7B-E799-424F-8B0A-146FECC0E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D0EA1-1CFF-46FC-9FAE-87ADD24E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F3B6C-D90C-4B0C-A6B1-7835AC68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F8F4C-5849-4743-898E-06EDCFB4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D880-0BBC-4AF1-9E15-6F7FE119A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52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02AE-B19C-4243-8448-8F5E0955D86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F56E-350E-4D39-8F71-0C2410324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9566-D37E-4254-9E3A-EDCEC99F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D361C-50E2-4552-B983-F22B4A2DB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25CB4-F5DF-46D0-81C0-A832E5978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76610-0267-4A1E-AB91-3C9FBA38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27C44-8C08-42A1-BE97-97D39F1C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30CE9-5EB9-48BA-BFF1-387B88CD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3667F-98D6-438A-83A8-9B2666F8B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86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21F7-325C-447E-BCDB-F6EA9EAC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17E80-BA33-4697-BA0E-703904949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75239-4570-4174-B639-E7BD303F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144A4-768A-41F4-BDFD-1A2698C7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715A-88BC-448A-833B-C978CCE8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41FB9-1148-4C5A-A676-27C7FE971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373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10561-B409-4069-9CDA-B7D3FDF38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5178D-20E4-47B6-BE41-94191DAE7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BA74-05DC-450A-A67C-56BB4B4D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E6774-1F69-4801-A099-69B87B8D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2840-6FCE-4F71-A064-781E825A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FD504-D57C-4231-96F3-F698F6B7C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3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4E20-419A-4CB4-AC1C-0C4EBD4D6E8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7B5B-2ACC-4627-B6B2-79262635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F77-C6A8-4C0C-B951-03BF1311C89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6A8A-986D-4EAB-8482-D18D8ED8B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D94B-2A83-4E4F-AA4D-DFEA2090F15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0C1A-5CA4-4152-A831-37BE886F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9610-BF9E-4DF1-BD28-E8228F414F56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417C-F83E-495B-815F-08A662C19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BC50-4E6B-4C43-B1D1-0DD4476BE741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606B-2A48-43C0-AFCE-F235F7A03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08AB-F72A-44B5-AAF1-6CAEC1813B66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DFC6-0300-4261-B96E-3320C88C2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0006-00CA-4422-A7C0-7EA6EA49891E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D74B-6F63-4C38-A520-93A327A2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E83654-0A3A-43D1-8AEE-0BF00FEAF47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F270D-965A-41F8-8920-D47FD6A4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D0C7E9-793C-4259-ACFC-7A310B10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8FFBC7-9E82-4DB8-A03C-7C65438FD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600201"/>
            <a:ext cx="6172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055283-8DD7-4D40-9A00-FCFE6F1E70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5225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4C7417-FB02-45D2-A270-04C15C3F7F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6245225"/>
            <a:ext cx="2171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B9904A-750C-4BF0-9E74-D6A04DA9CE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6245225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E2C383AD-F99E-4CD1-AF72-985E8C017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0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3.sw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3.png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21.wmf"/><Relationship Id="rId10" Type="http://schemas.openxmlformats.org/officeDocument/2006/relationships/image" Target="../media/image29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2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84FDA9-49F1-4F64-A595-A5EBA1CD4C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54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CA4F914A-4A39-4600-98E0-59B99C97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5862637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ADB15F-566E-4D06-A778-6BDFFC09629C}"/>
              </a:ext>
            </a:extLst>
          </p:cNvPr>
          <p:cNvGrpSpPr/>
          <p:nvPr/>
        </p:nvGrpSpPr>
        <p:grpSpPr>
          <a:xfrm>
            <a:off x="419100" y="630184"/>
            <a:ext cx="8305800" cy="5870628"/>
            <a:chOff x="381000" y="1738144"/>
            <a:chExt cx="8305800" cy="2679868"/>
          </a:xfrm>
        </p:grpSpPr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2D296F9C-6925-4703-9111-1C564CB7B1D3}"/>
                </a:ext>
              </a:extLst>
            </p:cNvPr>
            <p:cNvSpPr/>
            <p:nvPr/>
          </p:nvSpPr>
          <p:spPr>
            <a:xfrm>
              <a:off x="381000" y="1738144"/>
              <a:ext cx="8305800" cy="2679868"/>
            </a:xfrm>
            <a:prstGeom prst="roundRect">
              <a:avLst>
                <a:gd name="adj" fmla="val 773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2B8734A0-8C38-4B66-9975-F81C58914B4F}"/>
                </a:ext>
              </a:extLst>
            </p:cNvPr>
            <p:cNvSpPr/>
            <p:nvPr/>
          </p:nvSpPr>
          <p:spPr>
            <a:xfrm>
              <a:off x="495300" y="1778364"/>
              <a:ext cx="8077200" cy="2599429"/>
            </a:xfrm>
            <a:prstGeom prst="roundRect">
              <a:avLst>
                <a:gd name="adj" fmla="val 7739"/>
              </a:avLst>
            </a:prstGeom>
            <a:solidFill>
              <a:srgbClr val="FEF4EC"/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0" name="Picture 11" descr="book_w">
            <a:extLst>
              <a:ext uri="{FF2B5EF4-FFF2-40B4-BE49-F238E27FC236}">
                <a16:creationId xmlns:a16="http://schemas.microsoft.com/office/drawing/2014/main" id="{E3A6B37A-B4AE-42F8-92D8-733C35FD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11" y="4107706"/>
            <a:ext cx="2680789" cy="21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8ABCE63-6508-46B7-A8F0-6313FD0D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1849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909D13"/>
                </a:solidFill>
                <a:latin typeface="Century Gothic" panose="020B0502020202020204"/>
              </a:rPr>
              <a:t>NHIỆT LIỆT CHÀO MỪNG QUÝ THẦY CÔ VỀ DỰ GIỜ THĂM </a:t>
            </a:r>
            <a:r>
              <a:rPr lang="en-US" sz="4800" b="1">
                <a:solidFill>
                  <a:srgbClr val="909D13"/>
                </a:solidFill>
                <a:latin typeface="Century Gothic" panose="020B0502020202020204"/>
              </a:rPr>
              <a:t>LỚP 8A1</a:t>
            </a:r>
            <a:endParaRPr lang="en-US" sz="4800" b="1" dirty="0">
              <a:solidFill>
                <a:srgbClr val="909D13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942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52400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0D7AA6-6151-4717-ACF6-CE7E29502523}"/>
              </a:ext>
            </a:extLst>
          </p:cNvPr>
          <p:cNvSpPr txBox="1"/>
          <p:nvPr/>
        </p:nvSpPr>
        <p:spPr>
          <a:xfrm>
            <a:off x="64578" y="1141141"/>
            <a:ext cx="9014844" cy="3360600"/>
          </a:xfrm>
          <a:prstGeom prst="rect">
            <a:avLst/>
          </a:prstGeom>
          <a:solidFill>
            <a:srgbClr val="FEF4EC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bài tập số 1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</a:t>
            </a:r>
            <a:r>
              <a:rPr lang="en-US" sz="32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thang cân cần thêm điều kiện gì để trở thành hình chữ nhật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bình hành cần thêm điều kiện gì để trở thành hình chữ nhật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1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52400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0D7AA6-6151-4717-ACF6-CE7E29502523}"/>
              </a:ext>
            </a:extLst>
          </p:cNvPr>
          <p:cNvSpPr txBox="1"/>
          <p:nvPr/>
        </p:nvSpPr>
        <p:spPr>
          <a:xfrm>
            <a:off x="64578" y="1141141"/>
            <a:ext cx="9014844" cy="5561331"/>
          </a:xfrm>
          <a:prstGeom prst="rect">
            <a:avLst/>
          </a:prstGeom>
          <a:solidFill>
            <a:srgbClr val="FEF4EC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bài tập số 1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</a:t>
            </a:r>
            <a:r>
              <a:rPr lang="en-US" sz="32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thang cân cần thêm điều kiện gì để trở thành hình chữ nhật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BC9190-31C3-4C5B-B9AE-3F1A256CB0BE}"/>
              </a:ext>
            </a:extLst>
          </p:cNvPr>
          <p:cNvSpPr/>
          <p:nvPr/>
        </p:nvSpPr>
        <p:spPr>
          <a:xfrm>
            <a:off x="5794628" y="3429000"/>
            <a:ext cx="2385512" cy="1044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509BE32-0F66-4FF6-8A65-B2D4A642AF0C}"/>
              </a:ext>
            </a:extLst>
          </p:cNvPr>
          <p:cNvSpPr/>
          <p:nvPr/>
        </p:nvSpPr>
        <p:spPr>
          <a:xfrm>
            <a:off x="3429000" y="3886200"/>
            <a:ext cx="21336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2494AC13-5DC6-4F46-A434-B8A9C25E36B4}"/>
              </a:ext>
            </a:extLst>
          </p:cNvPr>
          <p:cNvSpPr/>
          <p:nvPr/>
        </p:nvSpPr>
        <p:spPr>
          <a:xfrm>
            <a:off x="890046" y="3581400"/>
            <a:ext cx="2368199" cy="1035004"/>
          </a:xfrm>
          <a:prstGeom prst="trapezoid">
            <a:avLst>
              <a:gd name="adj" fmla="val 257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757B90-7898-4AD3-9E7F-0F173E7937B0}"/>
              </a:ext>
            </a:extLst>
          </p:cNvPr>
          <p:cNvGrpSpPr/>
          <p:nvPr/>
        </p:nvGrpSpPr>
        <p:grpSpPr>
          <a:xfrm>
            <a:off x="598946" y="3581400"/>
            <a:ext cx="2881560" cy="1325154"/>
            <a:chOff x="598946" y="3494497"/>
            <a:chExt cx="2881560" cy="1325154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53237E95-1117-41F8-999B-DDF0B08660E1}"/>
                </a:ext>
              </a:extLst>
            </p:cNvPr>
            <p:cNvSpPr/>
            <p:nvPr/>
          </p:nvSpPr>
          <p:spPr>
            <a:xfrm>
              <a:off x="884588" y="3494497"/>
              <a:ext cx="2368199" cy="1035004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4EF4C86A-615E-416E-9FF7-8FE28441AF0E}"/>
                </a:ext>
              </a:extLst>
            </p:cNvPr>
            <p:cNvSpPr/>
            <p:nvPr/>
          </p:nvSpPr>
          <p:spPr>
            <a:xfrm rot="5400000">
              <a:off x="646496" y="4238049"/>
              <a:ext cx="487806" cy="582905"/>
            </a:xfrm>
            <a:prstGeom prst="pie">
              <a:avLst>
                <a:gd name="adj1" fmla="val 11510885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AD9FD20F-F996-4342-B030-4B12F53B5854}"/>
                </a:ext>
              </a:extLst>
            </p:cNvPr>
            <p:cNvSpPr/>
            <p:nvPr/>
          </p:nvSpPr>
          <p:spPr>
            <a:xfrm rot="20852679">
              <a:off x="2992700" y="4236746"/>
              <a:ext cx="487806" cy="582905"/>
            </a:xfrm>
            <a:prstGeom prst="pie">
              <a:avLst>
                <a:gd name="adj1" fmla="val 11510885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380A425-0D62-48A2-A07B-F1F115406A7A}"/>
              </a:ext>
            </a:extLst>
          </p:cNvPr>
          <p:cNvSpPr/>
          <p:nvPr/>
        </p:nvSpPr>
        <p:spPr>
          <a:xfrm>
            <a:off x="5791200" y="4323086"/>
            <a:ext cx="122376" cy="134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91DE707-0EC0-40E1-87B4-48F82ACECECE}"/>
              </a:ext>
            </a:extLst>
          </p:cNvPr>
          <p:cNvSpPr/>
          <p:nvPr/>
        </p:nvSpPr>
        <p:spPr>
          <a:xfrm>
            <a:off x="5791200" y="3427275"/>
            <a:ext cx="122376" cy="134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7D4F2BD-FF9F-497D-88D9-4570640DD590}"/>
              </a:ext>
            </a:extLst>
          </p:cNvPr>
          <p:cNvSpPr/>
          <p:nvPr/>
        </p:nvSpPr>
        <p:spPr>
          <a:xfrm>
            <a:off x="8039100" y="3438873"/>
            <a:ext cx="122376" cy="134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A345610-A6CA-4F22-84F5-4178076EC8C3}"/>
              </a:ext>
            </a:extLst>
          </p:cNvPr>
          <p:cNvSpPr/>
          <p:nvPr/>
        </p:nvSpPr>
        <p:spPr>
          <a:xfrm>
            <a:off x="8051800" y="4331679"/>
            <a:ext cx="122376" cy="134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896F68B-92D8-4157-8A41-B9AD33573276}"/>
              </a:ext>
            </a:extLst>
          </p:cNvPr>
          <p:cNvSpPr/>
          <p:nvPr/>
        </p:nvSpPr>
        <p:spPr>
          <a:xfrm>
            <a:off x="2872288" y="5216874"/>
            <a:ext cx="2385512" cy="1044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046 L 0.21875 0.235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3.7037E-6 L -0.31753 0.25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0" grpId="1" animBg="1"/>
      <p:bldP spid="13" grpId="0" animBg="1"/>
      <p:bldP spid="13" grpId="1" animBg="1"/>
      <p:bldP spid="227" grpId="0" animBg="1"/>
      <p:bldP spid="228" grpId="0" animBg="1"/>
      <p:bldP spid="229" grpId="0" animBg="1"/>
      <p:bldP spid="2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52400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0D7AA6-6151-4717-ACF6-CE7E29502523}"/>
              </a:ext>
            </a:extLst>
          </p:cNvPr>
          <p:cNvSpPr txBox="1"/>
          <p:nvPr/>
        </p:nvSpPr>
        <p:spPr>
          <a:xfrm>
            <a:off x="64578" y="1141141"/>
            <a:ext cx="9014844" cy="5495479"/>
          </a:xfrm>
          <a:prstGeom prst="rect">
            <a:avLst/>
          </a:prstGeom>
          <a:solidFill>
            <a:srgbClr val="FEF4EC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bài tập số 1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bình hành cần thêm điều kiện gì để trở thành hình chữ nhật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795BBD2-DF05-4B1B-8C2B-2CEA8BEF0C43}"/>
              </a:ext>
            </a:extLst>
          </p:cNvPr>
          <p:cNvSpPr/>
          <p:nvPr/>
        </p:nvSpPr>
        <p:spPr>
          <a:xfrm>
            <a:off x="1021569" y="3429000"/>
            <a:ext cx="2796365" cy="1211823"/>
          </a:xfrm>
          <a:prstGeom prst="parallelogram">
            <a:avLst>
              <a:gd name="adj" fmla="val 646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962543BF-1FDB-4639-BF2B-3001BA2C1164}"/>
              </a:ext>
            </a:extLst>
          </p:cNvPr>
          <p:cNvSpPr/>
          <p:nvPr/>
        </p:nvSpPr>
        <p:spPr>
          <a:xfrm>
            <a:off x="5791200" y="3429000"/>
            <a:ext cx="2034818" cy="1200958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BAB6B92-AFA9-4BEE-915C-AA4AEA25D422}"/>
              </a:ext>
            </a:extLst>
          </p:cNvPr>
          <p:cNvSpPr/>
          <p:nvPr/>
        </p:nvSpPr>
        <p:spPr>
          <a:xfrm>
            <a:off x="3625312" y="4020084"/>
            <a:ext cx="1861088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D844B2A4-55C7-4EA9-B2F1-9A21AAE2BCC6}"/>
              </a:ext>
            </a:extLst>
          </p:cNvPr>
          <p:cNvSpPr/>
          <p:nvPr/>
        </p:nvSpPr>
        <p:spPr>
          <a:xfrm>
            <a:off x="5801535" y="3429000"/>
            <a:ext cx="2656665" cy="1211823"/>
          </a:xfrm>
          <a:prstGeom prst="parallelogram">
            <a:avLst>
              <a:gd name="adj" fmla="val 552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1A6BFFED-6F20-408F-AD47-4E1EB7DE72D6}"/>
              </a:ext>
            </a:extLst>
          </p:cNvPr>
          <p:cNvSpPr/>
          <p:nvPr/>
        </p:nvSpPr>
        <p:spPr>
          <a:xfrm>
            <a:off x="5788835" y="3436377"/>
            <a:ext cx="2516965" cy="1211823"/>
          </a:xfrm>
          <a:prstGeom prst="parallelogram">
            <a:avLst>
              <a:gd name="adj" fmla="val 394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168B875C-E3B9-48B1-AAE6-80B1219870F2}"/>
              </a:ext>
            </a:extLst>
          </p:cNvPr>
          <p:cNvSpPr/>
          <p:nvPr/>
        </p:nvSpPr>
        <p:spPr>
          <a:xfrm>
            <a:off x="5801535" y="3436377"/>
            <a:ext cx="2199465" cy="1211823"/>
          </a:xfrm>
          <a:prstGeom prst="parallelogram">
            <a:avLst>
              <a:gd name="adj" fmla="val 16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A2DDC-B7F9-421D-AD06-F53B2D09F455}"/>
              </a:ext>
            </a:extLst>
          </p:cNvPr>
          <p:cNvSpPr/>
          <p:nvPr/>
        </p:nvSpPr>
        <p:spPr>
          <a:xfrm>
            <a:off x="5788835" y="4419600"/>
            <a:ext cx="230965" cy="210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F75FC58A-86F5-4185-B5FB-24A9D70D3C51}"/>
              </a:ext>
            </a:extLst>
          </p:cNvPr>
          <p:cNvSpPr/>
          <p:nvPr/>
        </p:nvSpPr>
        <p:spPr>
          <a:xfrm>
            <a:off x="914400" y="5181600"/>
            <a:ext cx="2796365" cy="1211823"/>
          </a:xfrm>
          <a:prstGeom prst="parallelogram">
            <a:avLst>
              <a:gd name="adj" fmla="val 646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4C09660B-89D3-4B14-A0B5-FFD3083632C8}"/>
              </a:ext>
            </a:extLst>
          </p:cNvPr>
          <p:cNvSpPr/>
          <p:nvPr/>
        </p:nvSpPr>
        <p:spPr>
          <a:xfrm>
            <a:off x="5684031" y="5181600"/>
            <a:ext cx="2034818" cy="1200958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8D9C296-FB2A-489E-ACE5-D165A28B6484}"/>
              </a:ext>
            </a:extLst>
          </p:cNvPr>
          <p:cNvSpPr/>
          <p:nvPr/>
        </p:nvSpPr>
        <p:spPr>
          <a:xfrm>
            <a:off x="3518143" y="5772684"/>
            <a:ext cx="1861088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9A0696DE-546A-4F7A-B682-7DEBC67B18EA}"/>
              </a:ext>
            </a:extLst>
          </p:cNvPr>
          <p:cNvSpPr/>
          <p:nvPr/>
        </p:nvSpPr>
        <p:spPr>
          <a:xfrm>
            <a:off x="5694366" y="5181600"/>
            <a:ext cx="2656665" cy="1211823"/>
          </a:xfrm>
          <a:prstGeom prst="parallelogram">
            <a:avLst>
              <a:gd name="adj" fmla="val 552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A908F4DB-B318-4F83-9826-290907B1834A}"/>
              </a:ext>
            </a:extLst>
          </p:cNvPr>
          <p:cNvSpPr/>
          <p:nvPr/>
        </p:nvSpPr>
        <p:spPr>
          <a:xfrm>
            <a:off x="5681666" y="5188977"/>
            <a:ext cx="2516965" cy="1211823"/>
          </a:xfrm>
          <a:prstGeom prst="parallelogram">
            <a:avLst>
              <a:gd name="adj" fmla="val 394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0023307A-3245-4BB8-A43D-53BE54C08D04}"/>
              </a:ext>
            </a:extLst>
          </p:cNvPr>
          <p:cNvSpPr/>
          <p:nvPr/>
        </p:nvSpPr>
        <p:spPr>
          <a:xfrm>
            <a:off x="5694366" y="5188977"/>
            <a:ext cx="2199465" cy="1211823"/>
          </a:xfrm>
          <a:prstGeom prst="parallelogram">
            <a:avLst>
              <a:gd name="adj" fmla="val 16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DBC8A-3BE7-47DD-9601-999969953C1B}"/>
              </a:ext>
            </a:extLst>
          </p:cNvPr>
          <p:cNvCxnSpPr/>
          <p:nvPr/>
        </p:nvCxnSpPr>
        <p:spPr>
          <a:xfrm>
            <a:off x="5694366" y="5181600"/>
            <a:ext cx="2024483" cy="1200958"/>
          </a:xfrm>
          <a:prstGeom prst="line">
            <a:avLst/>
          </a:prstGeom>
          <a:ln w="28575">
            <a:solidFill>
              <a:srgbClr val="964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F2DE04-E58D-435D-8C74-B2C8BB97DFB0}"/>
              </a:ext>
            </a:extLst>
          </p:cNvPr>
          <p:cNvCxnSpPr/>
          <p:nvPr/>
        </p:nvCxnSpPr>
        <p:spPr>
          <a:xfrm flipV="1">
            <a:off x="5694366" y="5181600"/>
            <a:ext cx="2024483" cy="1200958"/>
          </a:xfrm>
          <a:prstGeom prst="line">
            <a:avLst/>
          </a:prstGeom>
          <a:ln w="28575">
            <a:solidFill>
              <a:srgbClr val="964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9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4.44444E-6 L 0.52084 -0.0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1.11022E-16 L 0.52083 -0.00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" grpId="0" animBg="1"/>
      <p:bldP spid="36" grpId="0" animBg="1"/>
      <p:bldP spid="36" grpId="1" animBg="1"/>
      <p:bldP spid="36" grpId="2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44211E4-122A-46EC-B133-C47EDE9498BC}"/>
              </a:ext>
            </a:extLst>
          </p:cNvPr>
          <p:cNvSpPr txBox="1"/>
          <p:nvPr/>
        </p:nvSpPr>
        <p:spPr>
          <a:xfrm>
            <a:off x="64578" y="948552"/>
            <a:ext cx="9014844" cy="5861541"/>
          </a:xfrm>
          <a:prstGeom prst="rect">
            <a:avLst/>
          </a:prstGeom>
          <a:solidFill>
            <a:srgbClr val="FEF4EC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2A4511F-5BF9-48CF-A84C-94F76864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6954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080A5673-3DBE-49ED-8967-C806ABEA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AED6BAF2-A2C6-4E86-9A18-90817F4D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2238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87E5ED8F-65EF-434E-8CAB-FCB3334C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1714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Line 6">
            <a:extLst>
              <a:ext uri="{FF2B5EF4-FFF2-40B4-BE49-F238E27FC236}">
                <a16:creationId xmlns:a16="http://schemas.microsoft.com/office/drawing/2014/main" id="{61C2EB38-2979-44A7-9C7F-84D1679C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286000"/>
            <a:ext cx="5181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Line 7">
            <a:extLst>
              <a:ext uri="{FF2B5EF4-FFF2-40B4-BE49-F238E27FC236}">
                <a16:creationId xmlns:a16="http://schemas.microsoft.com/office/drawing/2014/main" id="{9DA768AC-8392-4A27-B82F-F435149CB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286000"/>
            <a:ext cx="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Line 8">
            <a:extLst>
              <a:ext uri="{FF2B5EF4-FFF2-40B4-BE49-F238E27FC236}">
                <a16:creationId xmlns:a16="http://schemas.microsoft.com/office/drawing/2014/main" id="{BBB3E967-39D2-43C8-8E73-208B9A70B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3800"/>
            <a:ext cx="4343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9" name="Line 9">
            <a:extLst>
              <a:ext uri="{FF2B5EF4-FFF2-40B4-BE49-F238E27FC236}">
                <a16:creationId xmlns:a16="http://schemas.microsoft.com/office/drawing/2014/main" id="{0DC71D02-9F5A-41FA-950E-C61DAF62B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486400"/>
            <a:ext cx="4800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0" name="Line 10">
            <a:extLst>
              <a:ext uri="{FF2B5EF4-FFF2-40B4-BE49-F238E27FC236}">
                <a16:creationId xmlns:a16="http://schemas.microsoft.com/office/drawing/2014/main" id="{667E9BFE-8A96-4614-92D1-E2D89FD27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4114800"/>
            <a:ext cx="0" cy="1371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6" name="Text Box 16">
            <a:extLst>
              <a:ext uri="{FF2B5EF4-FFF2-40B4-BE49-F238E27FC236}">
                <a16:creationId xmlns:a16="http://schemas.microsoft.com/office/drawing/2014/main" id="{700FF254-EE3A-4D8E-A960-3C75181D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28800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Có  3 góc vuông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12657" name="Text Box 17">
            <a:extLst>
              <a:ext uri="{FF2B5EF4-FFF2-40B4-BE49-F238E27FC236}">
                <a16:creationId xmlns:a16="http://schemas.microsoft.com/office/drawing/2014/main" id="{A72BABCA-4850-4AD6-99BA-1EBBAB830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76600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Có  1 góc vuông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12658" name="Text Box 18">
            <a:extLst>
              <a:ext uri="{FF2B5EF4-FFF2-40B4-BE49-F238E27FC236}">
                <a16:creationId xmlns:a16="http://schemas.microsoft.com/office/drawing/2014/main" id="{43569E57-E3D6-47DB-8DEA-422755BF0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Hoặc có hai đường chéo bằng nhau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12659" name="Text Box 19">
            <a:extLst>
              <a:ext uri="{FF2B5EF4-FFF2-40B4-BE49-F238E27FC236}">
                <a16:creationId xmlns:a16="http://schemas.microsoft.com/office/drawing/2014/main" id="{3C9E0A13-1CE3-4F27-9750-C3E95CAC1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029200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Có  1 góc vuông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pic>
        <p:nvPicPr>
          <p:cNvPr id="18" name="Picture 4" descr="C:\Users\dell\Desktop\Plastic Web Boxes 2nd.png">
            <a:extLst>
              <a:ext uri="{FF2B5EF4-FFF2-40B4-BE49-F238E27FC236}">
                <a16:creationId xmlns:a16="http://schemas.microsoft.com/office/drawing/2014/main" id="{02A0846F-CB9F-4894-BD08-41F09208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10539" b="28935"/>
          <a:stretch>
            <a:fillRect/>
          </a:stretch>
        </p:blipFill>
        <p:spPr bwMode="auto">
          <a:xfrm>
            <a:off x="-246063" y="-188641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ext Box 21">
            <a:extLst>
              <a:ext uri="{FF2B5EF4-FFF2-40B4-BE49-F238E27FC236}">
                <a16:creationId xmlns:a16="http://schemas.microsoft.com/office/drawing/2014/main" id="{91EDBB19-08FC-46C7-9EF8-0599506B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265898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DẤU HIỆU NHẬN BIẾT HÌNH CHỮ NHẬT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6" grpId="0"/>
      <p:bldP spid="112657" grpId="0"/>
      <p:bldP spid="112658" grpId="0"/>
      <p:bldP spid="1126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2526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" y="341856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TIẾT 14: HÌNH CHỮ NHẬT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17A1EB7-2EA5-4D22-84EC-E70832113141}"/>
              </a:ext>
            </a:extLst>
          </p:cNvPr>
          <p:cNvSpPr/>
          <p:nvPr/>
        </p:nvSpPr>
        <p:spPr bwMode="gray">
          <a:xfrm>
            <a:off x="365692" y="1122501"/>
            <a:ext cx="4587308" cy="554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79888E5-FF5F-44E7-9D37-EAF83BAC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4/ Bài tập áp dụng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D2EC0A-0A3C-4490-BC3A-7BBAFA83A93F}"/>
              </a:ext>
            </a:extLst>
          </p:cNvPr>
          <p:cNvSpPr txBox="1"/>
          <p:nvPr/>
        </p:nvSpPr>
        <p:spPr>
          <a:xfrm>
            <a:off x="152400" y="1905000"/>
            <a:ext cx="8839200" cy="43659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</a:t>
            </a:r>
            <a:endParaRPr lang="en-US" sz="1400" u="sng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biểu sau, phát biểu nào đúng, phát biểu nào sai?</a:t>
            </a:r>
            <a:endParaRPr lang="en-US" sz="140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Tứ giác có 2 góc vuông là hình chữ nhật.</a:t>
            </a:r>
            <a:endParaRPr lang="en-US" sz="140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Tứ giác có 4 góc bằng nhau là hình chữ nhật.</a:t>
            </a:r>
            <a:endParaRPr lang="en-US" sz="140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Tứ giác có 2 đường chéo bằng nhau và cắt nhau tại trung điểm mỗi đường là hình chữ nhật.</a:t>
            </a:r>
            <a:endParaRPr lang="en-US" sz="140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d/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Tứ giác có 2 đường chéo bằng nhau là hình chữ nhật.</a:t>
            </a:r>
            <a:endParaRPr lang="en-US" sz="140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e/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Hình bình hành có 2 đường chéo bằng nhau là hcn.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097FE-C9D8-4F61-9E65-3D55BF39D1D2}"/>
              </a:ext>
            </a:extLst>
          </p:cNvPr>
          <p:cNvSpPr txBox="1"/>
          <p:nvPr/>
        </p:nvSpPr>
        <p:spPr>
          <a:xfrm>
            <a:off x="7265987" y="3019529"/>
            <a:ext cx="658813" cy="461665"/>
          </a:xfrm>
          <a:prstGeom prst="rect">
            <a:avLst/>
          </a:prstGeom>
          <a:noFill/>
          <a:ln w="28575">
            <a:solidFill>
              <a:srgbClr val="9643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39DA65-E028-4E54-8F9E-5FC052D8B204}"/>
              </a:ext>
            </a:extLst>
          </p:cNvPr>
          <p:cNvSpPr txBox="1"/>
          <p:nvPr/>
        </p:nvSpPr>
        <p:spPr>
          <a:xfrm>
            <a:off x="7273923" y="3581400"/>
            <a:ext cx="658813" cy="461665"/>
          </a:xfrm>
          <a:prstGeom prst="rect">
            <a:avLst/>
          </a:prstGeom>
          <a:noFill/>
          <a:ln w="28575">
            <a:solidFill>
              <a:srgbClr val="9643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95DA2-DF27-4648-88FF-A442FC58C70C}"/>
              </a:ext>
            </a:extLst>
          </p:cNvPr>
          <p:cNvSpPr txBox="1"/>
          <p:nvPr/>
        </p:nvSpPr>
        <p:spPr>
          <a:xfrm>
            <a:off x="7277891" y="4645234"/>
            <a:ext cx="658813" cy="461665"/>
          </a:xfrm>
          <a:prstGeom prst="rect">
            <a:avLst/>
          </a:prstGeom>
          <a:noFill/>
          <a:ln w="28575">
            <a:solidFill>
              <a:srgbClr val="9643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511EF-181A-48B6-8D8D-B95BB9A88F93}"/>
              </a:ext>
            </a:extLst>
          </p:cNvPr>
          <p:cNvSpPr txBox="1"/>
          <p:nvPr/>
        </p:nvSpPr>
        <p:spPr>
          <a:xfrm>
            <a:off x="8205787" y="5181600"/>
            <a:ext cx="658813" cy="461665"/>
          </a:xfrm>
          <a:prstGeom prst="rect">
            <a:avLst/>
          </a:prstGeom>
          <a:noFill/>
          <a:ln w="28575">
            <a:solidFill>
              <a:srgbClr val="9643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D8018-500A-4775-918D-31F1C31AA0DA}"/>
              </a:ext>
            </a:extLst>
          </p:cNvPr>
          <p:cNvSpPr txBox="1"/>
          <p:nvPr/>
        </p:nvSpPr>
        <p:spPr>
          <a:xfrm>
            <a:off x="8085138" y="5741430"/>
            <a:ext cx="658813" cy="461665"/>
          </a:xfrm>
          <a:prstGeom prst="rect">
            <a:avLst/>
          </a:prstGeom>
          <a:noFill/>
          <a:ln w="28575">
            <a:solidFill>
              <a:srgbClr val="9643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7249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52400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" y="201982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TIẾT 14: HÌNH CHỮ NHẬT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17A1EB7-2EA5-4D22-84EC-E70832113141}"/>
              </a:ext>
            </a:extLst>
          </p:cNvPr>
          <p:cNvSpPr/>
          <p:nvPr/>
        </p:nvSpPr>
        <p:spPr bwMode="gray">
          <a:xfrm>
            <a:off x="365692" y="970101"/>
            <a:ext cx="4587308" cy="554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79888E5-FF5F-44E7-9D37-EAF83BAC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4/ Bài tập áp dụng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D2EC0A-0A3C-4490-BC3A-7BBAFA83A93F}"/>
                  </a:ext>
                </a:extLst>
              </p:cNvPr>
              <p:cNvSpPr txBox="1"/>
              <p:nvPr/>
            </p:nvSpPr>
            <p:spPr>
              <a:xfrm>
                <a:off x="304800" y="1755406"/>
                <a:ext cx="8534400" cy="340869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2800" b="1" u="sng">
                    <a:solidFill>
                      <a:schemeClr val="accent4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u="sng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/>
              </a:p>
              <a:p>
                <a:r>
                  <a:rPr lang="en-US" sz="3200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Cho tam giác ABC vuông tại A, O là trung điểm của BC, D là điểm đối xứng với A qua O. </a:t>
                </a:r>
              </a:p>
              <a:p>
                <a:pPr lvl="0"/>
                <a:r>
                  <a:rPr lang="en-US" sz="3200" b="1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a/ </a:t>
                </a:r>
                <a:r>
                  <a:rPr lang="en-US" sz="3200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Chứng minh rằng tứ giác ABDC là hình chữ nhật.</a:t>
                </a:r>
              </a:p>
              <a:p>
                <a:pPr lvl="0"/>
                <a:r>
                  <a:rPr lang="en-US" sz="3200" b="1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b/</a:t>
                </a:r>
                <a:r>
                  <a:rPr lang="en-US" sz="3200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 Chứng minh rằng AO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endParaRPr lang="en-US" sz="3200">
                  <a:solidFill>
                    <a:srgbClr val="00B050"/>
                  </a:solidFill>
                  <a:latin typeface="Times" panose="020B0500000000000000" pitchFamily="34" charset="0"/>
                  <a:ea typeface="Times" panose="020B0500000000000000" pitchFamily="34" charset="0"/>
                  <a:cs typeface="Times" panose="020B0500000000000000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u="sng">
                  <a:solidFill>
                    <a:schemeClr val="accent4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D2EC0A-0A3C-4490-BC3A-7BBAFA83A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5406"/>
                <a:ext cx="8534400" cy="3408690"/>
              </a:xfrm>
              <a:prstGeom prst="rect">
                <a:avLst/>
              </a:prstGeom>
              <a:blipFill>
                <a:blip r:embed="rId5"/>
                <a:stretch>
                  <a:fillRect l="-1566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2526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" y="341856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SƠ ĐỒ NHÓM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93BD5C-C63A-462E-B9BE-9D9B9C67EA6B}"/>
              </a:ext>
            </a:extLst>
          </p:cNvPr>
          <p:cNvSpPr/>
          <p:nvPr/>
        </p:nvSpPr>
        <p:spPr>
          <a:xfrm>
            <a:off x="578994" y="1977706"/>
            <a:ext cx="1707006" cy="369331"/>
          </a:xfrm>
          <a:prstGeom prst="rect">
            <a:avLst/>
          </a:prstGeom>
          <a:solidFill>
            <a:srgbClr val="F48914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E1188-FD95-4323-A8B9-F8B576C29470}"/>
              </a:ext>
            </a:extLst>
          </p:cNvPr>
          <p:cNvSpPr txBox="1"/>
          <p:nvPr/>
        </p:nvSpPr>
        <p:spPr>
          <a:xfrm>
            <a:off x="578995" y="1513598"/>
            <a:ext cx="338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NHÓM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4726D3-9A9D-4A42-8A64-3C61AB327A8A}"/>
              </a:ext>
            </a:extLst>
          </p:cNvPr>
          <p:cNvSpPr/>
          <p:nvPr/>
        </p:nvSpPr>
        <p:spPr>
          <a:xfrm>
            <a:off x="609600" y="3612217"/>
            <a:ext cx="1721994" cy="350183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5AF82B-E755-4C5A-8C34-EA1B9C49C658}"/>
              </a:ext>
            </a:extLst>
          </p:cNvPr>
          <p:cNvSpPr/>
          <p:nvPr/>
        </p:nvSpPr>
        <p:spPr>
          <a:xfrm>
            <a:off x="609600" y="4795369"/>
            <a:ext cx="1752600" cy="4249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3DC6B5-3C70-4232-8720-6B70F46FC8E1}"/>
              </a:ext>
            </a:extLst>
          </p:cNvPr>
          <p:cNvSpPr txBox="1"/>
          <p:nvPr/>
        </p:nvSpPr>
        <p:spPr>
          <a:xfrm>
            <a:off x="533401" y="3148109"/>
            <a:ext cx="338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NHÓM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55D9CA-7771-4829-A325-6267FA591739}"/>
              </a:ext>
            </a:extLst>
          </p:cNvPr>
          <p:cNvSpPr txBox="1"/>
          <p:nvPr/>
        </p:nvSpPr>
        <p:spPr>
          <a:xfrm>
            <a:off x="4693794" y="1524000"/>
            <a:ext cx="338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NHÓM 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2244FC-CC95-4344-83E0-F7322B5D604E}"/>
              </a:ext>
            </a:extLst>
          </p:cNvPr>
          <p:cNvSpPr/>
          <p:nvPr/>
        </p:nvSpPr>
        <p:spPr>
          <a:xfrm>
            <a:off x="4846194" y="3588308"/>
            <a:ext cx="1752600" cy="369332"/>
          </a:xfrm>
          <a:prstGeom prst="rect">
            <a:avLst/>
          </a:prstGeom>
          <a:solidFill>
            <a:srgbClr val="FDEADA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705D3DC-BE32-48A6-903E-0BC23D25744E}"/>
              </a:ext>
            </a:extLst>
          </p:cNvPr>
          <p:cNvSpPr/>
          <p:nvPr/>
        </p:nvSpPr>
        <p:spPr>
          <a:xfrm>
            <a:off x="4808093" y="4865132"/>
            <a:ext cx="1783206" cy="3608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857671-DDDC-4936-90D0-0A2B55CB3712}"/>
              </a:ext>
            </a:extLst>
          </p:cNvPr>
          <p:cNvSpPr txBox="1"/>
          <p:nvPr/>
        </p:nvSpPr>
        <p:spPr>
          <a:xfrm>
            <a:off x="4724401" y="3124200"/>
            <a:ext cx="338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NHÓM 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C280E-061B-4E9C-BB36-BE86FB155D4A}"/>
              </a:ext>
            </a:extLst>
          </p:cNvPr>
          <p:cNvSpPr/>
          <p:nvPr/>
        </p:nvSpPr>
        <p:spPr>
          <a:xfrm>
            <a:off x="609600" y="5284836"/>
            <a:ext cx="1752600" cy="424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CCF104-3899-450D-83F8-C5B7423883A1}"/>
              </a:ext>
            </a:extLst>
          </p:cNvPr>
          <p:cNvSpPr txBox="1"/>
          <p:nvPr/>
        </p:nvSpPr>
        <p:spPr>
          <a:xfrm>
            <a:off x="533400" y="4411152"/>
            <a:ext cx="338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NHÓM 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63AF45-792E-4416-92F4-80CDF5667B24}"/>
              </a:ext>
            </a:extLst>
          </p:cNvPr>
          <p:cNvSpPr/>
          <p:nvPr/>
        </p:nvSpPr>
        <p:spPr>
          <a:xfrm>
            <a:off x="4808091" y="5290066"/>
            <a:ext cx="1783207" cy="36088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06024F-58F8-439F-95C3-9097CA758845}"/>
              </a:ext>
            </a:extLst>
          </p:cNvPr>
          <p:cNvSpPr txBox="1"/>
          <p:nvPr/>
        </p:nvSpPr>
        <p:spPr>
          <a:xfrm>
            <a:off x="4724400" y="4419600"/>
            <a:ext cx="338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NHÓM 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58263E5-18CE-40DE-A8A8-5C4834BE0698}"/>
              </a:ext>
            </a:extLst>
          </p:cNvPr>
          <p:cNvSpPr/>
          <p:nvPr/>
        </p:nvSpPr>
        <p:spPr>
          <a:xfrm>
            <a:off x="2346108" y="1981200"/>
            <a:ext cx="1707006" cy="369331"/>
          </a:xfrm>
          <a:prstGeom prst="rect">
            <a:avLst/>
          </a:prstGeom>
          <a:solidFill>
            <a:srgbClr val="F48914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905430-5466-4388-884C-1CD761A9B90C}"/>
              </a:ext>
            </a:extLst>
          </p:cNvPr>
          <p:cNvSpPr/>
          <p:nvPr/>
        </p:nvSpPr>
        <p:spPr>
          <a:xfrm>
            <a:off x="578994" y="2446576"/>
            <a:ext cx="1707006" cy="365916"/>
          </a:xfrm>
          <a:prstGeom prst="rect">
            <a:avLst/>
          </a:prstGeom>
          <a:solidFill>
            <a:srgbClr val="F48914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BE1E3D8-3CB3-490F-B92E-0B6590FC2BC3}"/>
              </a:ext>
            </a:extLst>
          </p:cNvPr>
          <p:cNvSpPr/>
          <p:nvPr/>
        </p:nvSpPr>
        <p:spPr>
          <a:xfrm>
            <a:off x="2346108" y="2450069"/>
            <a:ext cx="1707006" cy="369331"/>
          </a:xfrm>
          <a:prstGeom prst="rect">
            <a:avLst/>
          </a:prstGeom>
          <a:solidFill>
            <a:srgbClr val="F48914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4950B0-FB8A-4F40-96C5-9720C3A83C99}"/>
              </a:ext>
            </a:extLst>
          </p:cNvPr>
          <p:cNvSpPr/>
          <p:nvPr/>
        </p:nvSpPr>
        <p:spPr>
          <a:xfrm>
            <a:off x="4846194" y="1905000"/>
            <a:ext cx="1707006" cy="369331"/>
          </a:xfrm>
          <a:prstGeom prst="rect">
            <a:avLst/>
          </a:prstGeom>
          <a:solidFill>
            <a:srgbClr val="BD8353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2598B8-FB3E-436E-B27D-56A974280EC3}"/>
              </a:ext>
            </a:extLst>
          </p:cNvPr>
          <p:cNvSpPr/>
          <p:nvPr/>
        </p:nvSpPr>
        <p:spPr>
          <a:xfrm>
            <a:off x="6645966" y="1908494"/>
            <a:ext cx="1707006" cy="369331"/>
          </a:xfrm>
          <a:prstGeom prst="rect">
            <a:avLst/>
          </a:prstGeom>
          <a:solidFill>
            <a:srgbClr val="BD8353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55269DF-BFB8-47D3-80E9-8D4D7387E7E4}"/>
              </a:ext>
            </a:extLst>
          </p:cNvPr>
          <p:cNvSpPr/>
          <p:nvPr/>
        </p:nvSpPr>
        <p:spPr>
          <a:xfrm>
            <a:off x="4846194" y="2373870"/>
            <a:ext cx="1707006" cy="365916"/>
          </a:xfrm>
          <a:prstGeom prst="rect">
            <a:avLst/>
          </a:prstGeom>
          <a:solidFill>
            <a:srgbClr val="BD8353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715112-D08C-477E-9CC2-6E3C78E94198}"/>
              </a:ext>
            </a:extLst>
          </p:cNvPr>
          <p:cNvSpPr/>
          <p:nvPr/>
        </p:nvSpPr>
        <p:spPr>
          <a:xfrm>
            <a:off x="6645966" y="2377363"/>
            <a:ext cx="1707006" cy="362423"/>
          </a:xfrm>
          <a:prstGeom prst="rect">
            <a:avLst/>
          </a:prstGeom>
          <a:solidFill>
            <a:srgbClr val="BD8353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1733D2-10B0-4589-903E-12AFD4EE3020}"/>
              </a:ext>
            </a:extLst>
          </p:cNvPr>
          <p:cNvSpPr/>
          <p:nvPr/>
        </p:nvSpPr>
        <p:spPr>
          <a:xfrm>
            <a:off x="2391228" y="3609266"/>
            <a:ext cx="1721994" cy="350183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E0B6F6B-CFAE-4799-874F-09590DD64BCB}"/>
              </a:ext>
            </a:extLst>
          </p:cNvPr>
          <p:cNvSpPr/>
          <p:nvPr/>
        </p:nvSpPr>
        <p:spPr>
          <a:xfrm>
            <a:off x="6705600" y="3583568"/>
            <a:ext cx="1676400" cy="369332"/>
          </a:xfrm>
          <a:prstGeom prst="rect">
            <a:avLst/>
          </a:prstGeom>
          <a:solidFill>
            <a:srgbClr val="FDEADA"/>
          </a:solidFill>
          <a:ln>
            <a:solidFill>
              <a:srgbClr val="F4891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0A11848-1150-4A8C-A79E-466F446638F5}"/>
              </a:ext>
            </a:extLst>
          </p:cNvPr>
          <p:cNvSpPr/>
          <p:nvPr/>
        </p:nvSpPr>
        <p:spPr>
          <a:xfrm>
            <a:off x="2438400" y="4800599"/>
            <a:ext cx="1752600" cy="4249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E5524A-0C3B-4A94-8441-6B521A1CE7FA}"/>
              </a:ext>
            </a:extLst>
          </p:cNvPr>
          <p:cNvSpPr/>
          <p:nvPr/>
        </p:nvSpPr>
        <p:spPr>
          <a:xfrm>
            <a:off x="2438400" y="5290066"/>
            <a:ext cx="1752600" cy="424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C54F3A8-F000-441E-8D79-816E8C73777B}"/>
              </a:ext>
            </a:extLst>
          </p:cNvPr>
          <p:cNvSpPr/>
          <p:nvPr/>
        </p:nvSpPr>
        <p:spPr>
          <a:xfrm>
            <a:off x="6667501" y="4865132"/>
            <a:ext cx="1638299" cy="3608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D85A95-6703-4915-9E22-B65D4202CAD4}"/>
              </a:ext>
            </a:extLst>
          </p:cNvPr>
          <p:cNvSpPr/>
          <p:nvPr/>
        </p:nvSpPr>
        <p:spPr>
          <a:xfrm>
            <a:off x="6667500" y="5290066"/>
            <a:ext cx="1638300" cy="36088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52400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" y="201982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TIẾT 14: HÌNH CHỮ NHẬT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17A1EB7-2EA5-4D22-84EC-E70832113141}"/>
              </a:ext>
            </a:extLst>
          </p:cNvPr>
          <p:cNvSpPr/>
          <p:nvPr/>
        </p:nvSpPr>
        <p:spPr bwMode="gray">
          <a:xfrm>
            <a:off x="365692" y="970101"/>
            <a:ext cx="4587308" cy="554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79888E5-FF5F-44E7-9D37-EAF83BAC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4/ Bài tập áp dụng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D2EC0A-0A3C-4490-BC3A-7BBAFA83A93F}"/>
                  </a:ext>
                </a:extLst>
              </p:cNvPr>
              <p:cNvSpPr txBox="1"/>
              <p:nvPr/>
            </p:nvSpPr>
            <p:spPr>
              <a:xfrm>
                <a:off x="304800" y="1755406"/>
                <a:ext cx="8534400" cy="340869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2800" b="1" u="sng">
                    <a:solidFill>
                      <a:schemeClr val="accent4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u="sng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/>
              </a:p>
              <a:p>
                <a:r>
                  <a:rPr lang="en-US" sz="3200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Cho tam giác ABC vuông tại A, O là trung điểm của BC, D là điểm đối xứng với A qua O. </a:t>
                </a:r>
              </a:p>
              <a:p>
                <a:pPr lvl="0"/>
                <a:r>
                  <a:rPr lang="en-US" sz="3200" b="1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a/ </a:t>
                </a:r>
                <a:r>
                  <a:rPr lang="en-US" sz="3200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Chứng minh rằng tứ giác ABDC là hình chữ nhật.</a:t>
                </a:r>
              </a:p>
              <a:p>
                <a:pPr lvl="0"/>
                <a:r>
                  <a:rPr lang="en-US" sz="3200" b="1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b/</a:t>
                </a:r>
                <a:r>
                  <a:rPr lang="en-US" sz="3200">
                    <a:solidFill>
                      <a:srgbClr val="00B050"/>
                    </a:solidFill>
                    <a:latin typeface="Times" panose="020B0500000000000000" pitchFamily="34" charset="0"/>
                    <a:ea typeface="Times" panose="020B0500000000000000" pitchFamily="34" charset="0"/>
                    <a:cs typeface="Times" panose="020B0500000000000000" pitchFamily="34" charset="0"/>
                  </a:rPr>
                  <a:t> Chứng minh rằng AO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endParaRPr lang="en-US" sz="3200">
                  <a:solidFill>
                    <a:srgbClr val="00B050"/>
                  </a:solidFill>
                  <a:latin typeface="Times" panose="020B0500000000000000" pitchFamily="34" charset="0"/>
                  <a:ea typeface="Times" panose="020B0500000000000000" pitchFamily="34" charset="0"/>
                  <a:cs typeface="Times" panose="020B0500000000000000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u="sng">
                  <a:solidFill>
                    <a:schemeClr val="accent4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D2EC0A-0A3C-4490-BC3A-7BBAFA83A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5406"/>
                <a:ext cx="8534400" cy="3408690"/>
              </a:xfrm>
              <a:prstGeom prst="rect">
                <a:avLst/>
              </a:prstGeom>
              <a:blipFill>
                <a:blip r:embed="rId5"/>
                <a:stretch>
                  <a:fillRect l="-1566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11AD004-0FE6-473C-AC68-221309422F9F}"/>
              </a:ext>
            </a:extLst>
          </p:cNvPr>
          <p:cNvSpPr txBox="1"/>
          <p:nvPr/>
        </p:nvSpPr>
        <p:spPr>
          <a:xfrm>
            <a:off x="309087" y="5251102"/>
            <a:ext cx="85344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+Hoạt động nhóm theo sơ đồ.</a:t>
            </a:r>
          </a:p>
          <a:p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+Các nhóm làm Bài 2 câu a (có GT; KT; hình vẽ, CM)</a:t>
            </a:r>
          </a:p>
          <a:p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nhóm 6 phút</a:t>
            </a:r>
            <a:endParaRPr lang="en-US"/>
          </a:p>
        </p:txBody>
      </p:sp>
      <p:sp>
        <p:nvSpPr>
          <p:cNvPr id="2" name="Oval 1">
            <a:hlinkClick r:id="rId6" action="ppaction://hlinkfile"/>
            <a:extLst>
              <a:ext uri="{FF2B5EF4-FFF2-40B4-BE49-F238E27FC236}">
                <a16:creationId xmlns:a16="http://schemas.microsoft.com/office/drawing/2014/main" id="{1C8D2B28-4267-412B-AF62-1853E632F028}"/>
              </a:ext>
            </a:extLst>
          </p:cNvPr>
          <p:cNvSpPr/>
          <p:nvPr/>
        </p:nvSpPr>
        <p:spPr>
          <a:xfrm flipH="1" flipV="1">
            <a:off x="7626349" y="1397372"/>
            <a:ext cx="277019" cy="264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CE4CBD8-7D06-46C0-8758-B68F3A6DC764}"/>
              </a:ext>
            </a:extLst>
          </p:cNvPr>
          <p:cNvSpPr/>
          <p:nvPr/>
        </p:nvSpPr>
        <p:spPr>
          <a:xfrm>
            <a:off x="53949" y="533400"/>
            <a:ext cx="4764485" cy="2662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03565-18C1-466F-B8D5-FA2CB2BDC08B}"/>
              </a:ext>
            </a:extLst>
          </p:cNvPr>
          <p:cNvSpPr/>
          <p:nvPr/>
        </p:nvSpPr>
        <p:spPr>
          <a:xfrm>
            <a:off x="5342106" y="785447"/>
            <a:ext cx="3716778" cy="2338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4ABD137-2CE3-4D23-BB4F-7BDE37E12A31}"/>
              </a:ext>
            </a:extLst>
          </p:cNvPr>
          <p:cNvSpPr/>
          <p:nvPr/>
        </p:nvSpPr>
        <p:spPr>
          <a:xfrm>
            <a:off x="5638800" y="1066800"/>
            <a:ext cx="2971800" cy="16002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B0F6A3-0A5F-4923-B100-E9A9DCE770B9}"/>
              </a:ext>
            </a:extLst>
          </p:cNvPr>
          <p:cNvCxnSpPr>
            <a:cxnSpLocks/>
            <a:stCxn id="10" idx="2"/>
          </p:cNvCxnSpPr>
          <p:nvPr/>
        </p:nvCxnSpPr>
        <p:spPr>
          <a:xfrm flipV="1">
            <a:off x="5638800" y="1066800"/>
            <a:ext cx="2971800" cy="1600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471247-7AF9-47D5-914C-53F200316540}"/>
              </a:ext>
            </a:extLst>
          </p:cNvPr>
          <p:cNvCxnSpPr>
            <a:cxnSpLocks/>
          </p:cNvCxnSpPr>
          <p:nvPr/>
        </p:nvCxnSpPr>
        <p:spPr>
          <a:xfrm flipV="1">
            <a:off x="5638800" y="1860821"/>
            <a:ext cx="1506166" cy="80617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E186F8F-A48A-422C-B613-2D2C12A3A06D}"/>
              </a:ext>
            </a:extLst>
          </p:cNvPr>
          <p:cNvSpPr/>
          <p:nvPr/>
        </p:nvSpPr>
        <p:spPr>
          <a:xfrm>
            <a:off x="7086600" y="18288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EF70A-41EB-4EA0-9277-48B5BBCF7040}"/>
              </a:ext>
            </a:extLst>
          </p:cNvPr>
          <p:cNvSpPr/>
          <p:nvPr/>
        </p:nvSpPr>
        <p:spPr>
          <a:xfrm>
            <a:off x="5638800" y="2514600"/>
            <a:ext cx="152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56F418-685E-47CC-AA4F-9110928A24CA}"/>
              </a:ext>
            </a:extLst>
          </p:cNvPr>
          <p:cNvCxnSpPr/>
          <p:nvPr/>
        </p:nvCxnSpPr>
        <p:spPr>
          <a:xfrm flipH="1">
            <a:off x="6248400" y="1371600"/>
            <a:ext cx="1524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7BB0D8-81CD-4A98-B901-438F05FE2FA0}"/>
              </a:ext>
            </a:extLst>
          </p:cNvPr>
          <p:cNvCxnSpPr/>
          <p:nvPr/>
        </p:nvCxnSpPr>
        <p:spPr>
          <a:xfrm flipH="1">
            <a:off x="7772400" y="2209800"/>
            <a:ext cx="1524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2A7B91-1706-4D45-AB10-F57889893FE7}"/>
              </a:ext>
            </a:extLst>
          </p:cNvPr>
          <p:cNvCxnSpPr/>
          <p:nvPr/>
        </p:nvCxnSpPr>
        <p:spPr>
          <a:xfrm>
            <a:off x="5638800" y="1057072"/>
            <a:ext cx="29718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BA8114-6688-487D-B632-E4792BF5EEDE}"/>
              </a:ext>
            </a:extLst>
          </p:cNvPr>
          <p:cNvCxnSpPr>
            <a:cxnSpLocks/>
          </p:cNvCxnSpPr>
          <p:nvPr/>
        </p:nvCxnSpPr>
        <p:spPr>
          <a:xfrm>
            <a:off x="8618704" y="1066800"/>
            <a:ext cx="0" cy="16002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5917E1-C8FB-4371-90FF-71F71FA8B370}"/>
              </a:ext>
            </a:extLst>
          </p:cNvPr>
          <p:cNvCxnSpPr>
            <a:cxnSpLocks/>
          </p:cNvCxnSpPr>
          <p:nvPr/>
        </p:nvCxnSpPr>
        <p:spPr>
          <a:xfrm>
            <a:off x="6248400" y="22098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A84E91-1F59-43C7-B9CC-B62D9C0C4721}"/>
              </a:ext>
            </a:extLst>
          </p:cNvPr>
          <p:cNvCxnSpPr>
            <a:cxnSpLocks/>
          </p:cNvCxnSpPr>
          <p:nvPr/>
        </p:nvCxnSpPr>
        <p:spPr>
          <a:xfrm flipH="1" flipV="1">
            <a:off x="6391883" y="2209800"/>
            <a:ext cx="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C4EE63-254D-4CE3-A3E7-E32BD70FF2C2}"/>
              </a:ext>
            </a:extLst>
          </p:cNvPr>
          <p:cNvCxnSpPr>
            <a:cxnSpLocks/>
          </p:cNvCxnSpPr>
          <p:nvPr/>
        </p:nvCxnSpPr>
        <p:spPr>
          <a:xfrm>
            <a:off x="7614217" y="1430577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047016-611D-4185-B0F3-01CD68A2C851}"/>
              </a:ext>
            </a:extLst>
          </p:cNvPr>
          <p:cNvCxnSpPr>
            <a:cxnSpLocks/>
          </p:cNvCxnSpPr>
          <p:nvPr/>
        </p:nvCxnSpPr>
        <p:spPr>
          <a:xfrm flipH="1" flipV="1">
            <a:off x="7757700" y="1430577"/>
            <a:ext cx="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4E6657-8B22-44EC-AFA6-07436B53594E}"/>
              </a:ext>
            </a:extLst>
          </p:cNvPr>
          <p:cNvSpPr txBox="1"/>
          <p:nvPr/>
        </p:nvSpPr>
        <p:spPr>
          <a:xfrm>
            <a:off x="5410200" y="26347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96DDB-4903-4148-8279-B0AEA5F1F79D}"/>
              </a:ext>
            </a:extLst>
          </p:cNvPr>
          <p:cNvSpPr txBox="1"/>
          <p:nvPr/>
        </p:nvSpPr>
        <p:spPr>
          <a:xfrm>
            <a:off x="5342105" y="76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6D3069-2B6D-4936-8C10-F0055331C9FC}"/>
              </a:ext>
            </a:extLst>
          </p:cNvPr>
          <p:cNvSpPr txBox="1"/>
          <p:nvPr/>
        </p:nvSpPr>
        <p:spPr>
          <a:xfrm>
            <a:off x="8601683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41D7E2-6CD6-42AF-8B29-2A223127F9C1}"/>
              </a:ext>
            </a:extLst>
          </p:cNvPr>
          <p:cNvSpPr txBox="1"/>
          <p:nvPr/>
        </p:nvSpPr>
        <p:spPr>
          <a:xfrm>
            <a:off x="6954466" y="1454605"/>
            <a:ext cx="38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O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C469B7-9987-49F9-8E4B-EAA351306589}"/>
              </a:ext>
            </a:extLst>
          </p:cNvPr>
          <p:cNvSpPr txBox="1"/>
          <p:nvPr/>
        </p:nvSpPr>
        <p:spPr>
          <a:xfrm>
            <a:off x="8624721" y="865192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17C5DD-AD74-4F33-AF6D-89ECE732AD78}"/>
              </a:ext>
            </a:extLst>
          </p:cNvPr>
          <p:cNvSpPr txBox="1"/>
          <p:nvPr/>
        </p:nvSpPr>
        <p:spPr>
          <a:xfrm>
            <a:off x="457200" y="32990"/>
            <a:ext cx="1143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2400" b="1" u="sng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4ABC8D1-D67D-4DFF-9572-DDCED1BF61B0}"/>
              </a:ext>
            </a:extLst>
          </p:cNvPr>
          <p:cNvSpPr/>
          <p:nvPr/>
        </p:nvSpPr>
        <p:spPr>
          <a:xfrm>
            <a:off x="5386020" y="3405553"/>
            <a:ext cx="3716778" cy="335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4FC5E9-6F76-4659-A32A-3DBB33085D42}"/>
                  </a:ext>
                </a:extLst>
              </p:cNvPr>
              <p:cNvSpPr txBox="1"/>
              <p:nvPr/>
            </p:nvSpPr>
            <p:spPr>
              <a:xfrm>
                <a:off x="5410200" y="3710353"/>
                <a:ext cx="3429000" cy="2257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0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 giác ABDC là hcn</a:t>
                </a:r>
              </a:p>
              <a:p>
                <a:r>
                  <a:rPr lang="en-US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</a:t>
                </a:r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ứ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ABDC</m:t>
                      </m:r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hbh</m:t>
                      </m:r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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:r>
                  <a:rPr lang="en-US" sz="20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AO = OD; OB=OC; AD và      CB cắt nhau tại O</a:t>
                </a:r>
                <a:endParaRPr lang="en-US" sz="20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4FC5E9-6F76-4659-A32A-3DBB33085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710353"/>
                <a:ext cx="3429000" cy="2257093"/>
              </a:xfrm>
              <a:prstGeom prst="rect">
                <a:avLst/>
              </a:prstGeom>
              <a:blipFill>
                <a:blip r:embed="rId3"/>
                <a:stretch>
                  <a:fillRect l="-1957" t="-1622" r="-10142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C3EEE9B5-9146-42A4-818C-46021C2B38EF}"/>
              </a:ext>
            </a:extLst>
          </p:cNvPr>
          <p:cNvSpPr/>
          <p:nvPr/>
        </p:nvSpPr>
        <p:spPr>
          <a:xfrm>
            <a:off x="81372" y="3311121"/>
            <a:ext cx="4795428" cy="3447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1A4303-D100-4E9A-BF29-7A001DAC9F91}"/>
                  </a:ext>
                </a:extLst>
              </p:cNvPr>
              <p:cNvSpPr txBox="1"/>
              <p:nvPr/>
            </p:nvSpPr>
            <p:spPr>
              <a:xfrm>
                <a:off x="56809" y="3328427"/>
                <a:ext cx="4803290" cy="365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300" b="1" u="sng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làm:</a:t>
                </a:r>
              </a:p>
              <a:p>
                <a:r>
                  <a:rPr lang="en-US" sz="230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   Xét tứ giác ABDC</a:t>
                </a:r>
              </a:p>
              <a:p>
                <a:r>
                  <a:rPr lang="en-US" sz="23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có: </a:t>
                </a:r>
                <a:r>
                  <a:rPr lang="en-US" sz="23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AO = OD ( D đối xứng với A</a:t>
                </a:r>
              </a:p>
              <a:p>
                <a:r>
                  <a:rPr lang="en-US" sz="23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.                                           qua O)</a:t>
                </a:r>
              </a:p>
              <a:p>
                <a:r>
                  <a:rPr lang="en-US" sz="23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OB=OC ( O là trung điểm BC)                        .          AD và CB cắt nhau tại O</a:t>
                </a:r>
              </a:p>
              <a:p>
                <a:r>
                  <a:rPr lang="en-US" sz="23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 </a:t>
                </a:r>
                <a:r>
                  <a:rPr lang="en-US" sz="23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ứ 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ABDC</m:t>
                    </m:r>
                    <m: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hbh</m:t>
                    </m:r>
                  </m:oMath>
                </a14:m>
                <a:endParaRPr lang="en-US" sz="23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3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mà</a:t>
                </a:r>
                <a:r>
                  <a:rPr lang="en-US" sz="23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3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(tam giác ABC vuông tại A)</a:t>
                </a:r>
              </a:p>
              <a:p>
                <a:r>
                  <a:rPr lang="en-US" sz="23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đó Tứ giác ABDC là hcn</a:t>
                </a:r>
                <a:r>
                  <a:rPr lang="en-US" sz="23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(đpcm)</a:t>
                </a:r>
              </a:p>
              <a:p>
                <a:endPara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1A4303-D100-4E9A-BF29-7A001DAC9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9" y="3328427"/>
                <a:ext cx="4803290" cy="3659079"/>
              </a:xfrm>
              <a:prstGeom prst="rect">
                <a:avLst/>
              </a:prstGeom>
              <a:blipFill>
                <a:blip r:embed="rId4"/>
                <a:stretch>
                  <a:fillRect l="-1777" t="-1333" r="-34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3139710A-F2E6-4F7B-B086-E3BA3B7BB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76" y="773817"/>
            <a:ext cx="4091224" cy="2320817"/>
          </a:xfrm>
          <a:prstGeom prst="rect">
            <a:avLst/>
          </a:prstGeom>
        </p:spPr>
      </p:pic>
      <p:sp>
        <p:nvSpPr>
          <p:cNvPr id="55" name="Right Brace 54">
            <a:extLst>
              <a:ext uri="{FF2B5EF4-FFF2-40B4-BE49-F238E27FC236}">
                <a16:creationId xmlns:a16="http://schemas.microsoft.com/office/drawing/2014/main" id="{52FE1DD8-1629-4528-BE86-92A46D124023}"/>
              </a:ext>
            </a:extLst>
          </p:cNvPr>
          <p:cNvSpPr/>
          <p:nvPr/>
        </p:nvSpPr>
        <p:spPr>
          <a:xfrm>
            <a:off x="4495800" y="4114800"/>
            <a:ext cx="288099" cy="1295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5" grpId="0"/>
      <p:bldP spid="33" grpId="0"/>
      <p:bldP spid="34" grpId="0"/>
      <p:bldP spid="35" grpId="0"/>
      <p:bldP spid="37" grpId="0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2526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" y="341856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TIẾT 14: HÌNH CHỮ NHẬT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17A1EB7-2EA5-4D22-84EC-E70832113141}"/>
              </a:ext>
            </a:extLst>
          </p:cNvPr>
          <p:cNvSpPr/>
          <p:nvPr/>
        </p:nvSpPr>
        <p:spPr bwMode="gray">
          <a:xfrm>
            <a:off x="365692" y="1122501"/>
            <a:ext cx="6416108" cy="554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79888E5-FF5F-44E7-9D37-EAF83BAC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1785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Arial" charset="0"/>
              </a:rPr>
              <a:t>5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/ Định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 lý áp dụng vào tam giác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D2EC0A-0A3C-4490-BC3A-7BBAFA83A93F}"/>
              </a:ext>
            </a:extLst>
          </p:cNvPr>
          <p:cNvSpPr txBox="1"/>
          <p:nvPr/>
        </p:nvSpPr>
        <p:spPr>
          <a:xfrm>
            <a:off x="152400" y="1917435"/>
            <a:ext cx="8902874" cy="4862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b="1">
              <a:solidFill>
                <a:srgbClr val="7030A0"/>
              </a:solidFill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lý: SGK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b="1">
              <a:solidFill>
                <a:srgbClr val="7030A0"/>
              </a:solidFill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b="1">
              <a:solidFill>
                <a:srgbClr val="7030A0"/>
              </a:solidFill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b="1">
              <a:solidFill>
                <a:srgbClr val="7030A0"/>
              </a:solidFill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b="1">
              <a:solidFill>
                <a:srgbClr val="7030A0"/>
              </a:solidFill>
              <a:latin typeface="Arial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9E8A331-66DF-4333-BD4B-D8B0A6FE84CB}"/>
              </a:ext>
            </a:extLst>
          </p:cNvPr>
          <p:cNvSpPr/>
          <p:nvPr/>
        </p:nvSpPr>
        <p:spPr>
          <a:xfrm>
            <a:off x="5791200" y="2435326"/>
            <a:ext cx="2971800" cy="16002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EDB68F-C189-437A-9F04-88F7013F5E5F}"/>
              </a:ext>
            </a:extLst>
          </p:cNvPr>
          <p:cNvCxnSpPr>
            <a:cxnSpLocks/>
          </p:cNvCxnSpPr>
          <p:nvPr/>
        </p:nvCxnSpPr>
        <p:spPr>
          <a:xfrm flipV="1">
            <a:off x="5791200" y="3255604"/>
            <a:ext cx="1438883" cy="7266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8B5493A-9B17-49E7-9D50-3E498FAC58A7}"/>
              </a:ext>
            </a:extLst>
          </p:cNvPr>
          <p:cNvSpPr/>
          <p:nvPr/>
        </p:nvSpPr>
        <p:spPr>
          <a:xfrm>
            <a:off x="5791200" y="3853934"/>
            <a:ext cx="152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976C98-2A30-4C0D-BBCB-5B8CC73A7873}"/>
              </a:ext>
            </a:extLst>
          </p:cNvPr>
          <p:cNvSpPr txBox="1"/>
          <p:nvPr/>
        </p:nvSpPr>
        <p:spPr>
          <a:xfrm>
            <a:off x="5495317" y="3974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1DD89D-919D-4DBD-97C0-3CF285F419C0}"/>
              </a:ext>
            </a:extLst>
          </p:cNvPr>
          <p:cNvSpPr txBox="1"/>
          <p:nvPr/>
        </p:nvSpPr>
        <p:spPr>
          <a:xfrm>
            <a:off x="5427222" y="21013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496E10-F489-4DAE-BAC1-91168F719897}"/>
              </a:ext>
            </a:extLst>
          </p:cNvPr>
          <p:cNvSpPr txBox="1"/>
          <p:nvPr/>
        </p:nvSpPr>
        <p:spPr>
          <a:xfrm>
            <a:off x="8686800" y="39301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B6D267-E6D1-4204-AAFE-0EE8D8264A98}"/>
              </a:ext>
            </a:extLst>
          </p:cNvPr>
          <p:cNvSpPr txBox="1"/>
          <p:nvPr/>
        </p:nvSpPr>
        <p:spPr>
          <a:xfrm>
            <a:off x="7039583" y="2793939"/>
            <a:ext cx="38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O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64A294-39D0-4042-B373-B5A7BDA8AF54}"/>
              </a:ext>
            </a:extLst>
          </p:cNvPr>
          <p:cNvSpPr/>
          <p:nvPr/>
        </p:nvSpPr>
        <p:spPr>
          <a:xfrm>
            <a:off x="7227518" y="3156560"/>
            <a:ext cx="118679" cy="125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B408A-47CA-4793-ACF1-02CE4A9D43CF}"/>
              </a:ext>
            </a:extLst>
          </p:cNvPr>
          <p:cNvCxnSpPr>
            <a:cxnSpLocks/>
          </p:cNvCxnSpPr>
          <p:nvPr/>
        </p:nvCxnSpPr>
        <p:spPr>
          <a:xfrm>
            <a:off x="6477000" y="2641539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D41075-34D6-4B00-891E-567D92D0B7D5}"/>
              </a:ext>
            </a:extLst>
          </p:cNvPr>
          <p:cNvCxnSpPr>
            <a:cxnSpLocks/>
          </p:cNvCxnSpPr>
          <p:nvPr/>
        </p:nvCxnSpPr>
        <p:spPr>
          <a:xfrm>
            <a:off x="7919026" y="3429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9" grpId="0" animBg="1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D:\Phuong Mai EU\INBOUND VN\Khách hàng\PowerPoint Đẹp\PowerPoint Dep\New Picture (1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5334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84FDA9-49F1-4F64-A595-A5EBA1CD4C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54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CA4F914A-4A39-4600-98E0-59B99C97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5862637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327EAC4A-2DFE-43D1-993F-B32096A6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23187" y="558086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ADB15F-566E-4D06-A778-6BDFFC09629C}"/>
              </a:ext>
            </a:extLst>
          </p:cNvPr>
          <p:cNvGrpSpPr/>
          <p:nvPr/>
        </p:nvGrpSpPr>
        <p:grpSpPr>
          <a:xfrm>
            <a:off x="419100" y="613165"/>
            <a:ext cx="8305800" cy="2687637"/>
            <a:chOff x="381000" y="1730375"/>
            <a:chExt cx="8305800" cy="2687637"/>
          </a:xfrm>
        </p:grpSpPr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2D296F9C-6925-4703-9111-1C564CB7B1D3}"/>
                </a:ext>
              </a:extLst>
            </p:cNvPr>
            <p:cNvSpPr/>
            <p:nvPr/>
          </p:nvSpPr>
          <p:spPr>
            <a:xfrm>
              <a:off x="381000" y="1730375"/>
              <a:ext cx="8305800" cy="2687637"/>
            </a:xfrm>
            <a:prstGeom prst="roundRect">
              <a:avLst>
                <a:gd name="adj" fmla="val 773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2B8734A0-8C38-4B66-9975-F81C58914B4F}"/>
                </a:ext>
              </a:extLst>
            </p:cNvPr>
            <p:cNvSpPr/>
            <p:nvPr/>
          </p:nvSpPr>
          <p:spPr>
            <a:xfrm>
              <a:off x="457200" y="1854993"/>
              <a:ext cx="8153400" cy="2438400"/>
            </a:xfrm>
            <a:prstGeom prst="roundRect">
              <a:avLst>
                <a:gd name="adj" fmla="val 7739"/>
              </a:avLst>
            </a:prstGeom>
            <a:solidFill>
              <a:srgbClr val="FEF4EC"/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78AEA-5B7F-4A59-A85E-38DD3DC36245}"/>
                  </a:ext>
                </a:extLst>
              </p:cNvPr>
              <p:cNvSpPr txBox="1"/>
              <p:nvPr/>
            </p:nvSpPr>
            <p:spPr>
              <a:xfrm>
                <a:off x="810039" y="1072286"/>
                <a:ext cx="7696200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sz="2400" baseline="300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800" baseline="300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aseline="300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aseline="300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 Vẽ tứ giác ABCD.</a:t>
                </a:r>
              </a:p>
              <a:p>
                <a:r>
                  <a:rPr lang="en-US" sz="3200" baseline="300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 Tính góc D.</a:t>
                </a:r>
                <a:endParaRPr lang="en-US" sz="32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78AEA-5B7F-4A59-A85E-38DD3DC36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" y="1072286"/>
                <a:ext cx="7696200" cy="1654877"/>
              </a:xfrm>
              <a:prstGeom prst="rect">
                <a:avLst/>
              </a:prstGeom>
              <a:blipFill>
                <a:blip r:embed="rId4"/>
                <a:stretch>
                  <a:fillRect l="-1268" t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06100DC-83CA-4107-B2AD-F070A59E64F0}"/>
              </a:ext>
            </a:extLst>
          </p:cNvPr>
          <p:cNvSpPr/>
          <p:nvPr/>
        </p:nvSpPr>
        <p:spPr>
          <a:xfrm>
            <a:off x="4381500" y="3635305"/>
            <a:ext cx="4267200" cy="26876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 Box 36">
            <a:extLst>
              <a:ext uri="{FF2B5EF4-FFF2-40B4-BE49-F238E27FC236}">
                <a16:creationId xmlns:a16="http://schemas.microsoft.com/office/drawing/2014/main" id="{06D8568A-D051-40DB-B7BB-8F3C9D18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100" y="3514724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99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grpSp>
        <p:nvGrpSpPr>
          <p:cNvPr id="103" name="Group 37">
            <a:extLst>
              <a:ext uri="{FF2B5EF4-FFF2-40B4-BE49-F238E27FC236}">
                <a16:creationId xmlns:a16="http://schemas.microsoft.com/office/drawing/2014/main" id="{CC6907D3-0620-40CD-B8E0-9CE4367D4D7F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289424"/>
            <a:ext cx="2887663" cy="242888"/>
            <a:chOff x="2839" y="3513"/>
            <a:chExt cx="2921" cy="192"/>
          </a:xfrm>
        </p:grpSpPr>
        <p:sp>
          <p:nvSpPr>
            <p:cNvPr id="104" name="Line 38">
              <a:extLst>
                <a:ext uri="{FF2B5EF4-FFF2-40B4-BE49-F238E27FC236}">
                  <a16:creationId xmlns:a16="http://schemas.microsoft.com/office/drawing/2014/main" id="{D8FC1C67-F1D9-4520-9119-525A3741D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" y="366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9">
              <a:extLst>
                <a:ext uri="{FF2B5EF4-FFF2-40B4-BE49-F238E27FC236}">
                  <a16:creationId xmlns:a16="http://schemas.microsoft.com/office/drawing/2014/main" id="{E077268C-04FF-40BA-A4C4-120CF1CAE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369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40">
              <a:extLst>
                <a:ext uri="{FF2B5EF4-FFF2-40B4-BE49-F238E27FC236}">
                  <a16:creationId xmlns:a16="http://schemas.microsoft.com/office/drawing/2014/main" id="{93836F53-8C92-4C1C-8316-9395B9DF91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513"/>
              <a:ext cx="2870" cy="192"/>
              <a:chOff x="960" y="986"/>
              <a:chExt cx="3648" cy="297"/>
            </a:xfrm>
          </p:grpSpPr>
          <p:sp>
            <p:nvSpPr>
              <p:cNvPr id="114" name="Rectangle 41">
                <a:extLst>
                  <a:ext uri="{FF2B5EF4-FFF2-40B4-BE49-F238E27FC236}">
                    <a16:creationId xmlns:a16="http://schemas.microsoft.com/office/drawing/2014/main" id="{84281BD8-251C-4EFD-81D7-E9850234D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Line 42">
                <a:extLst>
                  <a:ext uri="{FF2B5EF4-FFF2-40B4-BE49-F238E27FC236}">
                    <a16:creationId xmlns:a16="http://schemas.microsoft.com/office/drawing/2014/main" id="{002AABD1-9552-4D24-8FF4-7686F0B8A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43">
                <a:extLst>
                  <a:ext uri="{FF2B5EF4-FFF2-40B4-BE49-F238E27FC236}">
                    <a16:creationId xmlns:a16="http://schemas.microsoft.com/office/drawing/2014/main" id="{47DE6DD2-AA02-45A8-A685-2A5F325FB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44">
                <a:extLst>
                  <a:ext uri="{FF2B5EF4-FFF2-40B4-BE49-F238E27FC236}">
                    <a16:creationId xmlns:a16="http://schemas.microsoft.com/office/drawing/2014/main" id="{26696320-3701-4463-BD0C-5052F349C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45">
                <a:extLst>
                  <a:ext uri="{FF2B5EF4-FFF2-40B4-BE49-F238E27FC236}">
                    <a16:creationId xmlns:a16="http://schemas.microsoft.com/office/drawing/2014/main" id="{75CC2F0A-1FA0-4C8C-8684-046C334C5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46">
                <a:extLst>
                  <a:ext uri="{FF2B5EF4-FFF2-40B4-BE49-F238E27FC236}">
                    <a16:creationId xmlns:a16="http://schemas.microsoft.com/office/drawing/2014/main" id="{0097C2A6-1D2D-4D2A-99EF-402220825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47">
                <a:extLst>
                  <a:ext uri="{FF2B5EF4-FFF2-40B4-BE49-F238E27FC236}">
                    <a16:creationId xmlns:a16="http://schemas.microsoft.com/office/drawing/2014/main" id="{DAC48656-0150-4F81-82EA-8DE9F7A52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48">
                <a:extLst>
                  <a:ext uri="{FF2B5EF4-FFF2-40B4-BE49-F238E27FC236}">
                    <a16:creationId xmlns:a16="http://schemas.microsoft.com/office/drawing/2014/main" id="{2805772C-612E-44D5-B1FE-47391B1CC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49">
                <a:extLst>
                  <a:ext uri="{FF2B5EF4-FFF2-40B4-BE49-F238E27FC236}">
                    <a16:creationId xmlns:a16="http://schemas.microsoft.com/office/drawing/2014/main" id="{81BD65D5-E877-4D1D-9ACC-D9704FA7C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50">
                <a:extLst>
                  <a:ext uri="{FF2B5EF4-FFF2-40B4-BE49-F238E27FC236}">
                    <a16:creationId xmlns:a16="http://schemas.microsoft.com/office/drawing/2014/main" id="{09FAA578-FA8A-4EB6-A20D-D3373006A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51">
                <a:extLst>
                  <a:ext uri="{FF2B5EF4-FFF2-40B4-BE49-F238E27FC236}">
                    <a16:creationId xmlns:a16="http://schemas.microsoft.com/office/drawing/2014/main" id="{ADD726BD-7781-43F8-9B7A-9A4BD0CEE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52">
                <a:extLst>
                  <a:ext uri="{FF2B5EF4-FFF2-40B4-BE49-F238E27FC236}">
                    <a16:creationId xmlns:a16="http://schemas.microsoft.com/office/drawing/2014/main" id="{5EBF911A-3D88-4005-99F8-54D5FF33F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" name="Text Box 53">
              <a:extLst>
                <a:ext uri="{FF2B5EF4-FFF2-40B4-BE49-F238E27FC236}">
                  <a16:creationId xmlns:a16="http://schemas.microsoft.com/office/drawing/2014/main" id="{5483B707-BFC3-4447-84AA-0F04849F2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9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08" name="Text Box 54">
              <a:extLst>
                <a:ext uri="{FF2B5EF4-FFF2-40B4-BE49-F238E27FC236}">
                  <a16:creationId xmlns:a16="http://schemas.microsoft.com/office/drawing/2014/main" id="{1B01A25F-76CD-4D85-800B-188E2B2D6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09" name="Text Box 55">
              <a:extLst>
                <a:ext uri="{FF2B5EF4-FFF2-40B4-BE49-F238E27FC236}">
                  <a16:creationId xmlns:a16="http://schemas.microsoft.com/office/drawing/2014/main" id="{1B172A28-0B4B-4988-8481-376087146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2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10" name="Text Box 56">
              <a:extLst>
                <a:ext uri="{FF2B5EF4-FFF2-40B4-BE49-F238E27FC236}">
                  <a16:creationId xmlns:a16="http://schemas.microsoft.com/office/drawing/2014/main" id="{20FD54C5-2335-4489-B5AE-FFE7310BE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4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11" name="Text Box 57">
              <a:extLst>
                <a:ext uri="{FF2B5EF4-FFF2-40B4-BE49-F238E27FC236}">
                  <a16:creationId xmlns:a16="http://schemas.microsoft.com/office/drawing/2014/main" id="{D5957D57-1F83-4154-995C-EA23B9039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12" name="Text Box 58">
              <a:extLst>
                <a:ext uri="{FF2B5EF4-FFF2-40B4-BE49-F238E27FC236}">
                  <a16:creationId xmlns:a16="http://schemas.microsoft.com/office/drawing/2014/main" id="{8F9E2638-A896-420D-9C78-45B03A5A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7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13" name="Text Box 59">
              <a:extLst>
                <a:ext uri="{FF2B5EF4-FFF2-40B4-BE49-F238E27FC236}">
                  <a16:creationId xmlns:a16="http://schemas.microsoft.com/office/drawing/2014/main" id="{C6E8223C-D878-416C-94BF-096B03E60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9" y="3518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126" name="Line 60">
            <a:extLst>
              <a:ext uri="{FF2B5EF4-FFF2-40B4-BE49-F238E27FC236}">
                <a16:creationId xmlns:a16="http://schemas.microsoft.com/office/drawing/2014/main" id="{40DE9DE1-9107-4423-AF9A-DE09DD845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89424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" name="Group 62">
            <a:extLst>
              <a:ext uri="{FF2B5EF4-FFF2-40B4-BE49-F238E27FC236}">
                <a16:creationId xmlns:a16="http://schemas.microsoft.com/office/drawing/2014/main" id="{7C0F4171-F550-478F-A265-FF7F8B8DC9FA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268913" y="4267199"/>
            <a:ext cx="1008062" cy="1595438"/>
            <a:chOff x="4128" y="1104"/>
            <a:chExt cx="1152" cy="2592"/>
          </a:xfrm>
        </p:grpSpPr>
        <p:sp>
          <p:nvSpPr>
            <p:cNvPr id="128" name="AutoShape 63">
              <a:extLst>
                <a:ext uri="{FF2B5EF4-FFF2-40B4-BE49-F238E27FC236}">
                  <a16:creationId xmlns:a16="http://schemas.microsoft.com/office/drawing/2014/main" id="{0334AAE4-C0DA-41C5-A30E-4BF75CF5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104"/>
              <a:ext cx="1152" cy="259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AutoShape 64">
              <a:extLst>
                <a:ext uri="{FF2B5EF4-FFF2-40B4-BE49-F238E27FC236}">
                  <a16:creationId xmlns:a16="http://schemas.microsoft.com/office/drawing/2014/main" id="{750E5FDF-BDD5-4617-8421-48513CEC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2021"/>
              <a:ext cx="6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0" name="Group 65">
            <a:extLst>
              <a:ext uri="{FF2B5EF4-FFF2-40B4-BE49-F238E27FC236}">
                <a16:creationId xmlns:a16="http://schemas.microsoft.com/office/drawing/2014/main" id="{2F616CA6-062B-4878-BAA5-B3A1C94B44B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527800" y="4276724"/>
            <a:ext cx="1008063" cy="1595438"/>
            <a:chOff x="4128" y="1104"/>
            <a:chExt cx="1152" cy="2592"/>
          </a:xfrm>
        </p:grpSpPr>
        <p:sp>
          <p:nvSpPr>
            <p:cNvPr id="131" name="AutoShape 66">
              <a:extLst>
                <a:ext uri="{FF2B5EF4-FFF2-40B4-BE49-F238E27FC236}">
                  <a16:creationId xmlns:a16="http://schemas.microsoft.com/office/drawing/2014/main" id="{66D6B63F-02F7-4137-AC43-92D148BEA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104"/>
              <a:ext cx="1152" cy="259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AutoShape 67">
              <a:extLst>
                <a:ext uri="{FF2B5EF4-FFF2-40B4-BE49-F238E27FC236}">
                  <a16:creationId xmlns:a16="http://schemas.microsoft.com/office/drawing/2014/main" id="{3A1E8EDC-A829-4260-883D-E9E1C8BAA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2021"/>
              <a:ext cx="6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3" name="Text Box 68">
            <a:extLst>
              <a:ext uri="{FF2B5EF4-FFF2-40B4-BE49-F238E27FC236}">
                <a16:creationId xmlns:a16="http://schemas.microsoft.com/office/drawing/2014/main" id="{07F921BD-B928-40C1-B43E-50598C54129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335838" y="4141786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99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4" name="Line 69">
            <a:extLst>
              <a:ext uri="{FF2B5EF4-FFF2-40B4-BE49-F238E27FC236}">
                <a16:creationId xmlns:a16="http://schemas.microsoft.com/office/drawing/2014/main" id="{EA2EC604-EF66-4447-8C80-BF215EBEE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76724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" name="Group 70">
            <a:extLst>
              <a:ext uri="{FF2B5EF4-FFF2-40B4-BE49-F238E27FC236}">
                <a16:creationId xmlns:a16="http://schemas.microsoft.com/office/drawing/2014/main" id="{5677B8BF-DC2B-4207-BC92-3FF89DB6B1F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38913" y="3967162"/>
            <a:ext cx="1008062" cy="1595438"/>
            <a:chOff x="4128" y="1104"/>
            <a:chExt cx="1152" cy="2592"/>
          </a:xfrm>
        </p:grpSpPr>
        <p:sp>
          <p:nvSpPr>
            <p:cNvPr id="136" name="AutoShape 71">
              <a:extLst>
                <a:ext uri="{FF2B5EF4-FFF2-40B4-BE49-F238E27FC236}">
                  <a16:creationId xmlns:a16="http://schemas.microsoft.com/office/drawing/2014/main" id="{A33910B0-4E88-46AD-AFC6-29970F0AA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104"/>
              <a:ext cx="1152" cy="259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AutoShape 72">
              <a:extLst>
                <a:ext uri="{FF2B5EF4-FFF2-40B4-BE49-F238E27FC236}">
                  <a16:creationId xmlns:a16="http://schemas.microsoft.com/office/drawing/2014/main" id="{37E9269C-5A87-4D4F-A4CD-367A5C288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2021"/>
              <a:ext cx="6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8" name="Text Box 73">
            <a:extLst>
              <a:ext uri="{FF2B5EF4-FFF2-40B4-BE49-F238E27FC236}">
                <a16:creationId xmlns:a16="http://schemas.microsoft.com/office/drawing/2014/main" id="{48742DC8-7239-4611-AFD2-47020FCA092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667500" y="5394324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99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" name="Line 74">
            <a:extLst>
              <a:ext uri="{FF2B5EF4-FFF2-40B4-BE49-F238E27FC236}">
                <a16:creationId xmlns:a16="http://schemas.microsoft.com/office/drawing/2014/main" id="{8995C4F1-19CB-44A0-BD3D-0B161E9527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557212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0" name="Group 75">
            <a:extLst>
              <a:ext uri="{FF2B5EF4-FFF2-40B4-BE49-F238E27FC236}">
                <a16:creationId xmlns:a16="http://schemas.microsoft.com/office/drawing/2014/main" id="{7AD56544-3CBD-40C8-96AD-C6C2B980DE0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572124"/>
            <a:ext cx="2887663" cy="242888"/>
            <a:chOff x="2839" y="3513"/>
            <a:chExt cx="2921" cy="192"/>
          </a:xfrm>
        </p:grpSpPr>
        <p:sp>
          <p:nvSpPr>
            <p:cNvPr id="141" name="Line 76">
              <a:extLst>
                <a:ext uri="{FF2B5EF4-FFF2-40B4-BE49-F238E27FC236}">
                  <a16:creationId xmlns:a16="http://schemas.microsoft.com/office/drawing/2014/main" id="{8F7C7C42-3839-42EC-8022-F4346DA23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" y="366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77">
              <a:extLst>
                <a:ext uri="{FF2B5EF4-FFF2-40B4-BE49-F238E27FC236}">
                  <a16:creationId xmlns:a16="http://schemas.microsoft.com/office/drawing/2014/main" id="{433084C2-0841-4D25-9918-E0A7B8122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369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" name="Group 78">
              <a:extLst>
                <a:ext uri="{FF2B5EF4-FFF2-40B4-BE49-F238E27FC236}">
                  <a16:creationId xmlns:a16="http://schemas.microsoft.com/office/drawing/2014/main" id="{906A5DC7-4A7C-48B6-9F46-30B4F5AD3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513"/>
              <a:ext cx="2870" cy="192"/>
              <a:chOff x="960" y="986"/>
              <a:chExt cx="3648" cy="297"/>
            </a:xfrm>
          </p:grpSpPr>
          <p:sp>
            <p:nvSpPr>
              <p:cNvPr id="151" name="Rectangle 79">
                <a:extLst>
                  <a:ext uri="{FF2B5EF4-FFF2-40B4-BE49-F238E27FC236}">
                    <a16:creationId xmlns:a16="http://schemas.microsoft.com/office/drawing/2014/main" id="{E035109C-8D7D-4606-B87C-142E29974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2" name="Line 80">
                <a:extLst>
                  <a:ext uri="{FF2B5EF4-FFF2-40B4-BE49-F238E27FC236}">
                    <a16:creationId xmlns:a16="http://schemas.microsoft.com/office/drawing/2014/main" id="{E0CE6544-F90D-450D-827B-3DB9AB3B0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81">
                <a:extLst>
                  <a:ext uri="{FF2B5EF4-FFF2-40B4-BE49-F238E27FC236}">
                    <a16:creationId xmlns:a16="http://schemas.microsoft.com/office/drawing/2014/main" id="{F707E92F-FABF-4822-B5FC-4CE186CED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82">
                <a:extLst>
                  <a:ext uri="{FF2B5EF4-FFF2-40B4-BE49-F238E27FC236}">
                    <a16:creationId xmlns:a16="http://schemas.microsoft.com/office/drawing/2014/main" id="{D5DBC431-6C6D-4486-9C4B-10B726213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83">
                <a:extLst>
                  <a:ext uri="{FF2B5EF4-FFF2-40B4-BE49-F238E27FC236}">
                    <a16:creationId xmlns:a16="http://schemas.microsoft.com/office/drawing/2014/main" id="{5B25EC9E-D479-49AE-9229-E5F277C50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84">
                <a:extLst>
                  <a:ext uri="{FF2B5EF4-FFF2-40B4-BE49-F238E27FC236}">
                    <a16:creationId xmlns:a16="http://schemas.microsoft.com/office/drawing/2014/main" id="{BD83B21F-7217-4116-8F17-56C69F10C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85">
                <a:extLst>
                  <a:ext uri="{FF2B5EF4-FFF2-40B4-BE49-F238E27FC236}">
                    <a16:creationId xmlns:a16="http://schemas.microsoft.com/office/drawing/2014/main" id="{9F9F1DBF-C20F-4B4E-B0ED-AC9E043AE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86">
                <a:extLst>
                  <a:ext uri="{FF2B5EF4-FFF2-40B4-BE49-F238E27FC236}">
                    <a16:creationId xmlns:a16="http://schemas.microsoft.com/office/drawing/2014/main" id="{BB94B31B-F12F-4F11-8B23-2E96ABAE2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87">
                <a:extLst>
                  <a:ext uri="{FF2B5EF4-FFF2-40B4-BE49-F238E27FC236}">
                    <a16:creationId xmlns:a16="http://schemas.microsoft.com/office/drawing/2014/main" id="{5956D328-B87F-4B6E-A944-EBCD6D5B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88">
                <a:extLst>
                  <a:ext uri="{FF2B5EF4-FFF2-40B4-BE49-F238E27FC236}">
                    <a16:creationId xmlns:a16="http://schemas.microsoft.com/office/drawing/2014/main" id="{2B3A13C2-C9C3-46FD-935F-FF2C51E3E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89">
                <a:extLst>
                  <a:ext uri="{FF2B5EF4-FFF2-40B4-BE49-F238E27FC236}">
                    <a16:creationId xmlns:a16="http://schemas.microsoft.com/office/drawing/2014/main" id="{57130C5B-ECFF-4889-897E-45607A357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90">
                <a:extLst>
                  <a:ext uri="{FF2B5EF4-FFF2-40B4-BE49-F238E27FC236}">
                    <a16:creationId xmlns:a16="http://schemas.microsoft.com/office/drawing/2014/main" id="{145C8677-741B-4EEE-8CD8-7C7433A31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" name="Text Box 91">
              <a:extLst>
                <a:ext uri="{FF2B5EF4-FFF2-40B4-BE49-F238E27FC236}">
                  <a16:creationId xmlns:a16="http://schemas.microsoft.com/office/drawing/2014/main" id="{6596CA51-158C-47F9-B487-69B8CE51D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9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45" name="Text Box 92">
              <a:extLst>
                <a:ext uri="{FF2B5EF4-FFF2-40B4-BE49-F238E27FC236}">
                  <a16:creationId xmlns:a16="http://schemas.microsoft.com/office/drawing/2014/main" id="{AC947952-E6C3-48C6-A5F1-629DED389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46" name="Text Box 93">
              <a:extLst>
                <a:ext uri="{FF2B5EF4-FFF2-40B4-BE49-F238E27FC236}">
                  <a16:creationId xmlns:a16="http://schemas.microsoft.com/office/drawing/2014/main" id="{005139E2-0E4D-48E5-81EC-A6E8AE94D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2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47" name="Text Box 94">
              <a:extLst>
                <a:ext uri="{FF2B5EF4-FFF2-40B4-BE49-F238E27FC236}">
                  <a16:creationId xmlns:a16="http://schemas.microsoft.com/office/drawing/2014/main" id="{86353150-F09E-4E35-A68B-C6C0D2A50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4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48" name="Text Box 95">
              <a:extLst>
                <a:ext uri="{FF2B5EF4-FFF2-40B4-BE49-F238E27FC236}">
                  <a16:creationId xmlns:a16="http://schemas.microsoft.com/office/drawing/2014/main" id="{5F796103-669C-4B32-B8FD-77FC05CA0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49" name="Text Box 96">
              <a:extLst>
                <a:ext uri="{FF2B5EF4-FFF2-40B4-BE49-F238E27FC236}">
                  <a16:creationId xmlns:a16="http://schemas.microsoft.com/office/drawing/2014/main" id="{D6AAD57D-AA59-4585-91F0-B2EC53025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7" y="3513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  <p:sp>
          <p:nvSpPr>
            <p:cNvPr id="150" name="Text Box 97">
              <a:extLst>
                <a:ext uri="{FF2B5EF4-FFF2-40B4-BE49-F238E27FC236}">
                  <a16:creationId xmlns:a16="http://schemas.microsoft.com/office/drawing/2014/main" id="{A1AA5AB4-AFA1-41B3-853E-3348C583B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9" y="3518"/>
              <a:ext cx="15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163" name="Line 98">
            <a:extLst>
              <a:ext uri="{FF2B5EF4-FFF2-40B4-BE49-F238E27FC236}">
                <a16:creationId xmlns:a16="http://schemas.microsoft.com/office/drawing/2014/main" id="{09C59CC7-2175-49A2-B9B2-1CE66D6051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5572124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Text Box 99">
            <a:extLst>
              <a:ext uri="{FF2B5EF4-FFF2-40B4-BE49-F238E27FC236}">
                <a16:creationId xmlns:a16="http://schemas.microsoft.com/office/drawing/2014/main" id="{D43B0300-46F0-4143-BB06-0C357A48327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705601" y="5343524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99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5" name="Text Box 100">
            <a:extLst>
              <a:ext uri="{FF2B5EF4-FFF2-40B4-BE49-F238E27FC236}">
                <a16:creationId xmlns:a16="http://schemas.microsoft.com/office/drawing/2014/main" id="{EE3E3C2F-FC91-4104-9046-16E169996C8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037138" y="4116386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99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6" name="Line 101">
            <a:extLst>
              <a:ext uri="{FF2B5EF4-FFF2-40B4-BE49-F238E27FC236}">
                <a16:creationId xmlns:a16="http://schemas.microsoft.com/office/drawing/2014/main" id="{F7CA565B-118B-42D6-93D9-2B88E1D38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500" y="4276724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02">
            <a:extLst>
              <a:ext uri="{FF2B5EF4-FFF2-40B4-BE49-F238E27FC236}">
                <a16:creationId xmlns:a16="http://schemas.microsoft.com/office/drawing/2014/main" id="{E6769601-B4F5-459C-B3FE-DC10BD66A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4289424"/>
            <a:ext cx="76200" cy="762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" name="Rectangle 103">
            <a:extLst>
              <a:ext uri="{FF2B5EF4-FFF2-40B4-BE49-F238E27FC236}">
                <a16:creationId xmlns:a16="http://schemas.microsoft.com/office/drawing/2014/main" id="{45E7ED7D-5FAD-42CA-9E79-44B9D981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289424"/>
            <a:ext cx="76200" cy="762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" name="Rectangle 104">
            <a:extLst>
              <a:ext uri="{FF2B5EF4-FFF2-40B4-BE49-F238E27FC236}">
                <a16:creationId xmlns:a16="http://schemas.microsoft.com/office/drawing/2014/main" id="{82AB291D-2F3A-415B-90D4-01D80E8E6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5495924"/>
            <a:ext cx="76200" cy="762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" name="Rectangle 105">
            <a:extLst>
              <a:ext uri="{FF2B5EF4-FFF2-40B4-BE49-F238E27FC236}">
                <a16:creationId xmlns:a16="http://schemas.microsoft.com/office/drawing/2014/main" id="{0BFDF1F0-30F8-49DC-8906-FE3035269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5495924"/>
            <a:ext cx="76200" cy="762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25 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00191 0.18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37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1 -3.7037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69 L -0.25 0.0006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0191 0.18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37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2" grpId="0"/>
      <p:bldP spid="102" grpId="1"/>
      <p:bldP spid="102" grpId="2"/>
      <p:bldP spid="133" grpId="0" build="allAtOnce"/>
      <p:bldP spid="138" grpId="0"/>
      <p:bldP spid="138" grpId="1"/>
      <p:bldP spid="138" grpId="2"/>
      <p:bldP spid="164" grpId="0"/>
      <p:bldP spid="164" grpId="1"/>
      <p:bldP spid="164" grpId="2"/>
      <p:bldP spid="165" grpId="0" build="allAtOnce"/>
      <p:bldP spid="167" grpId="0" animBg="1"/>
      <p:bldP spid="168" grpId="0" animBg="1"/>
      <p:bldP spid="169" grpId="0" animBg="1"/>
      <p:bldP spid="1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>
            <a:extLst>
              <a:ext uri="{FF2B5EF4-FFF2-40B4-BE49-F238E27FC236}">
                <a16:creationId xmlns:a16="http://schemas.microsoft.com/office/drawing/2014/main" id="{3B7D1C5D-1363-4EB4-9C61-F37EFBFEB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-2222" r="56250" b="53333"/>
          <a:stretch/>
        </p:blipFill>
        <p:spPr bwMode="auto">
          <a:xfrm>
            <a:off x="-120905" y="480552"/>
            <a:ext cx="3886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7196515-F475-4268-B6D3-00B958D3F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1111" r="38125" b="17778"/>
          <a:stretch/>
        </p:blipFill>
        <p:spPr bwMode="auto">
          <a:xfrm>
            <a:off x="2121772" y="3445195"/>
            <a:ext cx="1592978" cy="9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5879A31-09A3-4AB2-8B08-89FC21EA6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 b="31111"/>
          <a:stretch/>
        </p:blipFill>
        <p:spPr bwMode="auto">
          <a:xfrm>
            <a:off x="5224715" y="1560644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C54A0D-A021-487C-910E-D7C806E83A69}"/>
              </a:ext>
            </a:extLst>
          </p:cNvPr>
          <p:cNvSpPr/>
          <p:nvPr/>
        </p:nvSpPr>
        <p:spPr>
          <a:xfrm>
            <a:off x="2027910" y="4171950"/>
            <a:ext cx="25809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F357DD0-8271-42DB-9A72-E30D04959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40977" r="24375" b="9955"/>
          <a:stretch/>
        </p:blipFill>
        <p:spPr bwMode="auto">
          <a:xfrm rot="20316466">
            <a:off x="932446" y="4597594"/>
            <a:ext cx="1704781" cy="8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1DBB31A-8147-44BB-84DA-35A540962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2222" r="19375" b="34444"/>
          <a:stretch/>
        </p:blipFill>
        <p:spPr bwMode="auto">
          <a:xfrm rot="824102">
            <a:off x="173263" y="3629005"/>
            <a:ext cx="2209466" cy="5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4260138-9EC5-4DFD-851C-122C46B18929}"/>
              </a:ext>
            </a:extLst>
          </p:cNvPr>
          <p:cNvSpPr/>
          <p:nvPr/>
        </p:nvSpPr>
        <p:spPr>
          <a:xfrm rot="18920010">
            <a:off x="1970596" y="3547699"/>
            <a:ext cx="188165" cy="764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79CFECE-D347-47F5-B351-30B592D61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4444" r="12500" b="28889"/>
          <a:stretch/>
        </p:blipFill>
        <p:spPr bwMode="auto">
          <a:xfrm rot="1042667">
            <a:off x="-69872" y="3158109"/>
            <a:ext cx="2561710" cy="86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516FB137-56F9-454D-83F4-ABEBD19B9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7778" r="13750" b="32222"/>
          <a:stretch/>
        </p:blipFill>
        <p:spPr bwMode="auto">
          <a:xfrm>
            <a:off x="58813" y="4338210"/>
            <a:ext cx="2284337" cy="5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DF4F1645-BBB4-4EE9-800B-5748AEF4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08" y="3715790"/>
            <a:ext cx="989893" cy="73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1E5700B-0B33-4036-8BBB-A7A3A2E97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4444" r="10625" b="26667"/>
          <a:stretch/>
        </p:blipFill>
        <p:spPr bwMode="auto">
          <a:xfrm rot="21359597">
            <a:off x="6628553" y="2968701"/>
            <a:ext cx="2353781" cy="8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2BA3DD90-A4E1-45C7-AE75-0CAD8D56A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34444" r="10000" b="8889"/>
          <a:stretch/>
        </p:blipFill>
        <p:spPr bwMode="auto">
          <a:xfrm>
            <a:off x="6546493" y="4310364"/>
            <a:ext cx="1955397" cy="8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1B9075B-9E86-413D-9731-84430E80D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8889" r="8125" b="28889"/>
          <a:stretch/>
        </p:blipFill>
        <p:spPr bwMode="auto">
          <a:xfrm rot="20871071">
            <a:off x="7061542" y="3860006"/>
            <a:ext cx="3108311" cy="3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F87DD051-0D1A-483B-A00A-D322274C63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283" y="3892673"/>
          <a:ext cx="1485900" cy="26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4" imgW="1295400" imgH="228600" progId="Equation.DSMT4">
                  <p:embed/>
                </p:oleObj>
              </mc:Choice>
              <mc:Fallback>
                <p:oleObj name="Equation" r:id="rId14" imgW="1295400" imgH="228600" progId="Equation.DSMT4">
                  <p:embed/>
                  <p:pic>
                    <p:nvPicPr>
                      <p:cNvPr id="25" name="Object 2">
                        <a:extLst>
                          <a:ext uri="{FF2B5EF4-FFF2-40B4-BE49-F238E27FC236}">
                            <a16:creationId xmlns:a16="http://schemas.microsoft.com/office/drawing/2014/main" id="{F87DD051-0D1A-483B-A00A-D322274C6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283" y="3892673"/>
                        <a:ext cx="1485900" cy="264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864A64E8-6366-4735-AC26-AA0813AD3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36666" b="22222"/>
          <a:stretch/>
        </p:blipFill>
        <p:spPr bwMode="auto">
          <a:xfrm>
            <a:off x="5132830" y="3527355"/>
            <a:ext cx="1619750" cy="7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9C1B36-1A9E-47A0-A389-17FFBCAD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84" y="2686960"/>
            <a:ext cx="2233583" cy="125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7EFD002-8A6C-4591-ABEB-6B3FCC459ACE}"/>
              </a:ext>
            </a:extLst>
          </p:cNvPr>
          <p:cNvSpPr/>
          <p:nvPr/>
        </p:nvSpPr>
        <p:spPr>
          <a:xfrm>
            <a:off x="6172161" y="3919723"/>
            <a:ext cx="132875" cy="237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0AC76-B14C-4D77-8603-8E8585F6EA7D}"/>
              </a:ext>
            </a:extLst>
          </p:cNvPr>
          <p:cNvSpPr/>
          <p:nvPr/>
        </p:nvSpPr>
        <p:spPr>
          <a:xfrm>
            <a:off x="6510590" y="1695283"/>
            <a:ext cx="347410" cy="362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20B9103-41A3-4924-BED5-89D75F9CF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/>
          <a:stretch/>
        </p:blipFill>
        <p:spPr bwMode="auto">
          <a:xfrm>
            <a:off x="6612108" y="1326429"/>
            <a:ext cx="1998492" cy="9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80FA94-7B85-4CDB-82A9-572E0F02302F}"/>
              </a:ext>
            </a:extLst>
          </p:cNvPr>
          <p:cNvGrpSpPr/>
          <p:nvPr/>
        </p:nvGrpSpPr>
        <p:grpSpPr>
          <a:xfrm>
            <a:off x="3302700" y="2726315"/>
            <a:ext cx="2437932" cy="1256390"/>
            <a:chOff x="3290139" y="2710725"/>
            <a:chExt cx="2437932" cy="1256390"/>
          </a:xfrm>
        </p:grpSpPr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1FDF66CB-72E5-44C3-A135-BBBE4B611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139" y="2710725"/>
              <a:ext cx="2437932" cy="125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EEFA6B-640C-46EE-9698-A3290ACBF866}"/>
                </a:ext>
              </a:extLst>
            </p:cNvPr>
            <p:cNvSpPr txBox="1"/>
            <p:nvPr/>
          </p:nvSpPr>
          <p:spPr>
            <a:xfrm>
              <a:off x="3810529" y="2951978"/>
              <a:ext cx="1211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HÌNH  CHỮ NHẬT</a:t>
              </a:r>
            </a:p>
          </p:txBody>
        </p:sp>
      </p:grpSp>
      <p:pic>
        <p:nvPicPr>
          <p:cNvPr id="28" name="Picture 23">
            <a:extLst>
              <a:ext uri="{FF2B5EF4-FFF2-40B4-BE49-F238E27FC236}">
                <a16:creationId xmlns:a16="http://schemas.microsoft.com/office/drawing/2014/main" id="{2FF104DC-7BBD-44B5-91CB-CE548E7A6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96" y="1737852"/>
            <a:ext cx="989893" cy="73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Users\dell\Desktop\Plastic Web Boxes 2nd.png">
            <a:extLst>
              <a:ext uri="{FF2B5EF4-FFF2-40B4-BE49-F238E27FC236}">
                <a16:creationId xmlns:a16="http://schemas.microsoft.com/office/drawing/2014/main" id="{A96222B8-4E0C-4696-8453-9D706CDB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 t="10539" b="28935"/>
          <a:stretch>
            <a:fillRect/>
          </a:stretch>
        </p:blipFill>
        <p:spPr bwMode="auto">
          <a:xfrm>
            <a:off x="2266576" y="355729"/>
            <a:ext cx="4528886" cy="11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95C535-0A0A-4C66-9143-3D620048246A}"/>
              </a:ext>
            </a:extLst>
          </p:cNvPr>
          <p:cNvSpPr txBox="1"/>
          <p:nvPr/>
        </p:nvSpPr>
        <p:spPr>
          <a:xfrm>
            <a:off x="3623356" y="739808"/>
            <a:ext cx="184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Picture12">
            <a:extLst>
              <a:ext uri="{FF2B5EF4-FFF2-40B4-BE49-F238E27FC236}">
                <a16:creationId xmlns:a16="http://schemas.microsoft.com/office/drawing/2014/main" id="{7DFB49E4-1661-4293-A52A-6244CA259D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75" y="1272663"/>
            <a:ext cx="2017925" cy="19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7" descr="Picture12">
            <a:extLst>
              <a:ext uri="{FF2B5EF4-FFF2-40B4-BE49-F238E27FC236}">
                <a16:creationId xmlns:a16="http://schemas.microsoft.com/office/drawing/2014/main" id="{83F64992-931A-41AF-9E6C-F22F141848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22" y="1111929"/>
            <a:ext cx="2017925" cy="19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" descr="Picture12">
            <a:extLst>
              <a:ext uri="{FF2B5EF4-FFF2-40B4-BE49-F238E27FC236}">
                <a16:creationId xmlns:a16="http://schemas.microsoft.com/office/drawing/2014/main" id="{E762EC91-0D6F-4607-BD5C-890538FA94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8424">
            <a:off x="2987927" y="1272246"/>
            <a:ext cx="2151803" cy="17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9" descr="Picture12">
            <a:extLst>
              <a:ext uri="{FF2B5EF4-FFF2-40B4-BE49-F238E27FC236}">
                <a16:creationId xmlns:a16="http://schemas.microsoft.com/office/drawing/2014/main" id="{3F24B883-1841-451C-A623-9E079F0B9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5905" y="3042707"/>
            <a:ext cx="2151801" cy="17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 descr="Picture12">
            <a:extLst>
              <a:ext uri="{FF2B5EF4-FFF2-40B4-BE49-F238E27FC236}">
                <a16:creationId xmlns:a16="http://schemas.microsoft.com/office/drawing/2014/main" id="{77929BB8-9586-42BC-9138-A03F4FB5FB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3677" y="3746363"/>
            <a:ext cx="2151803" cy="17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2" descr="Picture12">
            <a:extLst>
              <a:ext uri="{FF2B5EF4-FFF2-40B4-BE49-F238E27FC236}">
                <a16:creationId xmlns:a16="http://schemas.microsoft.com/office/drawing/2014/main" id="{B8DC8893-2465-4A0A-9F33-4DF487AE6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857">
            <a:off x="3228921" y="3850667"/>
            <a:ext cx="2151803" cy="17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7" descr="Picture12">
            <a:extLst>
              <a:ext uri="{FF2B5EF4-FFF2-40B4-BE49-F238E27FC236}">
                <a16:creationId xmlns:a16="http://schemas.microsoft.com/office/drawing/2014/main" id="{F3A576A1-ACE5-43D1-8CC7-9C2249BE75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8424">
            <a:off x="3943998" y="2558121"/>
            <a:ext cx="2151803" cy="17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" descr="ml0046">
            <a:extLst>
              <a:ext uri="{FF2B5EF4-FFF2-40B4-BE49-F238E27FC236}">
                <a16:creationId xmlns:a16="http://schemas.microsoft.com/office/drawing/2014/main" id="{22D8C6F2-0EA8-4EDB-AFCD-3D70FFBE9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 bwMode="auto">
          <a:xfrm>
            <a:off x="0" y="0"/>
            <a:ext cx="9205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6" descr="Picture12">
            <a:extLst>
              <a:ext uri="{FF2B5EF4-FFF2-40B4-BE49-F238E27FC236}">
                <a16:creationId xmlns:a16="http://schemas.microsoft.com/office/drawing/2014/main" id="{4322501E-A925-42A4-8D10-8F960551CA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75" y="1272663"/>
            <a:ext cx="2017925" cy="19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 descr="Picture12">
            <a:extLst>
              <a:ext uri="{FF2B5EF4-FFF2-40B4-BE49-F238E27FC236}">
                <a16:creationId xmlns:a16="http://schemas.microsoft.com/office/drawing/2014/main" id="{F1D3256C-38D6-4161-88E9-D0854D482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22" y="1111929"/>
            <a:ext cx="2017925" cy="19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8" descr="Picture12">
            <a:extLst>
              <a:ext uri="{FF2B5EF4-FFF2-40B4-BE49-F238E27FC236}">
                <a16:creationId xmlns:a16="http://schemas.microsoft.com/office/drawing/2014/main" id="{C22EAFB8-4D25-415F-B99C-9C0CD7B7D7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8424">
            <a:off x="2987927" y="1272246"/>
            <a:ext cx="2151803" cy="17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1" descr="Picture12">
            <a:extLst>
              <a:ext uri="{FF2B5EF4-FFF2-40B4-BE49-F238E27FC236}">
                <a16:creationId xmlns:a16="http://schemas.microsoft.com/office/drawing/2014/main" id="{2A9A4084-E386-497D-84B3-EA8492923C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3677" y="3746363"/>
            <a:ext cx="2151803" cy="17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 descr="Picture12">
            <a:extLst>
              <a:ext uri="{FF2B5EF4-FFF2-40B4-BE49-F238E27FC236}">
                <a16:creationId xmlns:a16="http://schemas.microsoft.com/office/drawing/2014/main" id="{3E510257-D7AD-44D3-AB8A-3E04261B28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857">
            <a:off x="3228921" y="3850667"/>
            <a:ext cx="2151803" cy="17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WordArt 13">
            <a:extLst>
              <a:ext uri="{FF2B5EF4-FFF2-40B4-BE49-F238E27FC236}">
                <a16:creationId xmlns:a16="http://schemas.microsoft.com/office/drawing/2014/main" id="{E3A953C9-B73E-4F8A-984B-719C64FCD6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6776" y="3600484"/>
            <a:ext cx="6316092" cy="141680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defTabSz="685800"/>
            <a:r>
              <a:rPr lang="en-US" sz="27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Xin trân trọng cảm ơn các thầy cô giáo </a:t>
            </a:r>
          </a:p>
          <a:p>
            <a:pPr algn="ctr" defTabSz="685800"/>
            <a:r>
              <a:rPr lang="en-US" sz="27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36D7C04-638F-4066-A42B-A7A53EB63DAB}"/>
              </a:ext>
            </a:extLst>
          </p:cNvPr>
          <p:cNvGrpSpPr/>
          <p:nvPr/>
        </p:nvGrpSpPr>
        <p:grpSpPr>
          <a:xfrm>
            <a:off x="36286" y="225425"/>
            <a:ext cx="8512175" cy="7470775"/>
            <a:chOff x="450246" y="1619213"/>
            <a:chExt cx="8512175" cy="7470775"/>
          </a:xfrm>
        </p:grpSpPr>
        <p:pic>
          <p:nvPicPr>
            <p:cNvPr id="9" name="Picture 4" descr="C:\Users\dell\Desktop\Wall_Sign_PSD_Template.png">
              <a:extLst>
                <a:ext uri="{FF2B5EF4-FFF2-40B4-BE49-F238E27FC236}">
                  <a16:creationId xmlns:a16="http://schemas.microsoft.com/office/drawing/2014/main" id="{D0D99B23-53CA-44E6-997F-47C83C946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246" y="1619213"/>
              <a:ext cx="8512175" cy="747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E6CB67-6B05-4998-B83E-FF0F2B005C97}"/>
                </a:ext>
              </a:extLst>
            </p:cNvPr>
            <p:cNvSpPr/>
            <p:nvPr/>
          </p:nvSpPr>
          <p:spPr>
            <a:xfrm>
              <a:off x="2433260" y="3729194"/>
              <a:ext cx="4733641" cy="313194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13A5109-08F4-499F-9AA8-1B1E74B1D1F1}"/>
              </a:ext>
            </a:extLst>
          </p:cNvPr>
          <p:cNvSpPr/>
          <p:nvPr/>
        </p:nvSpPr>
        <p:spPr>
          <a:xfrm>
            <a:off x="76200" y="5410200"/>
            <a:ext cx="1524000" cy="1295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0A603-F695-40DA-9A14-C44708963915}"/>
              </a:ext>
            </a:extLst>
          </p:cNvPr>
          <p:cNvSpPr/>
          <p:nvPr/>
        </p:nvSpPr>
        <p:spPr>
          <a:xfrm>
            <a:off x="7467600" y="5257800"/>
            <a:ext cx="1524000" cy="12954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F42BCD-C000-4FDB-8718-DD1D6C0A9011}"/>
              </a:ext>
            </a:extLst>
          </p:cNvPr>
          <p:cNvSpPr/>
          <p:nvPr/>
        </p:nvSpPr>
        <p:spPr>
          <a:xfrm>
            <a:off x="7315200" y="3581400"/>
            <a:ext cx="1524000" cy="12954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6699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A22A1A-1E5E-42B1-99EA-3659CE6D0302}"/>
              </a:ext>
            </a:extLst>
          </p:cNvPr>
          <p:cNvSpPr/>
          <p:nvPr/>
        </p:nvSpPr>
        <p:spPr>
          <a:xfrm>
            <a:off x="146401" y="3596640"/>
            <a:ext cx="1524000" cy="12954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D52922-FEA9-4A63-8A4B-6051E7BB616D}"/>
              </a:ext>
            </a:extLst>
          </p:cNvPr>
          <p:cNvSpPr/>
          <p:nvPr/>
        </p:nvSpPr>
        <p:spPr>
          <a:xfrm>
            <a:off x="2628900" y="5879579"/>
            <a:ext cx="1333500" cy="93421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6A05A7-3AB7-44FF-94DF-93FB78A7B156}"/>
              </a:ext>
            </a:extLst>
          </p:cNvPr>
          <p:cNvSpPr/>
          <p:nvPr/>
        </p:nvSpPr>
        <p:spPr>
          <a:xfrm>
            <a:off x="5143500" y="5879579"/>
            <a:ext cx="1333500" cy="934214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 t="10539" b="28935"/>
          <a:stretch>
            <a:fillRect/>
          </a:stretch>
        </p:blipFill>
        <p:spPr bwMode="auto">
          <a:xfrm>
            <a:off x="1" y="-12526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423" y="337851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TIẾT 14: HÌNH CHỮ NHẬT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gray">
          <a:xfrm>
            <a:off x="1066800" y="4213394"/>
            <a:ext cx="6629400" cy="592159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FEB80A"/>
              </a:gs>
              <a:gs pos="55000">
                <a:srgbClr val="FEB80A">
                  <a:lumMod val="75000"/>
                </a:srgbClr>
              </a:gs>
              <a:gs pos="57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FEB80A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gray">
          <a:xfrm>
            <a:off x="1447800" y="1960563"/>
            <a:ext cx="5638800" cy="554037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84AA33"/>
              </a:gs>
              <a:gs pos="55000">
                <a:srgbClr val="84AA33">
                  <a:lumMod val="75000"/>
                </a:srgbClr>
              </a:gs>
              <a:gs pos="57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gray">
          <a:xfrm>
            <a:off x="1352378" y="3045918"/>
            <a:ext cx="5886622" cy="614159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964305"/>
              </a:gs>
              <a:gs pos="55000">
                <a:srgbClr val="964305">
                  <a:lumMod val="75000"/>
                </a:srgbClr>
              </a:gs>
              <a:gs pos="57000">
                <a:srgbClr val="964305"/>
              </a:gs>
              <a:gs pos="85000">
                <a:srgbClr val="964305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4" descr="C:\Users\dell\Desktop\Plastic Web Boxes 2nd.png">
            <a:extLst>
              <a:ext uri="{FF2B5EF4-FFF2-40B4-BE49-F238E27FC236}">
                <a16:creationId xmlns:a16="http://schemas.microsoft.com/office/drawing/2014/main" id="{4A88DE25-5B11-456F-AB82-F203A49B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0539" b="28935"/>
          <a:stretch>
            <a:fillRect/>
          </a:stretch>
        </p:blipFill>
        <p:spPr bwMode="auto">
          <a:xfrm>
            <a:off x="581196" y="61660"/>
            <a:ext cx="7981607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6">
            <a:extLst>
              <a:ext uri="{FF2B5EF4-FFF2-40B4-BE49-F238E27FC236}">
                <a16:creationId xmlns:a16="http://schemas.microsoft.com/office/drawing/2014/main" id="{8162742C-4E72-4C11-9851-97E5CE59F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031"/>
            <a:ext cx="4343400" cy="45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MỤC TIÊU</a:t>
            </a:r>
            <a:endParaRPr lang="en-US" sz="3200" b="1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D3FE205C-A7E1-437A-8E0D-DDBCF34FB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606" y="2001413"/>
            <a:ext cx="4876800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ĐỊNH NGHĨA HÌNH CHỮ NHẬT</a:t>
            </a: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D215AFD7-FAC6-44AD-BFBD-68ABF33AE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16290"/>
            <a:ext cx="4953000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TÍNH CHẤT HÌNH CHỮ NHẬT</a:t>
            </a:r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D965FD64-5D9E-4D27-91B6-6D2FCA1E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72632"/>
            <a:ext cx="5981240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>
                <a:solidFill>
                  <a:srgbClr val="964307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DẤU HIỆU NHẬN BIẾT HÌNH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 animBg="1"/>
      <p:bldP spid="59" grpId="0"/>
      <p:bldP spid="61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2526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" y="341856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TIẾT 14: HÌNH CHỮ NHẬT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17A1EB7-2EA5-4D22-84EC-E70832113141}"/>
              </a:ext>
            </a:extLst>
          </p:cNvPr>
          <p:cNvSpPr/>
          <p:nvPr/>
        </p:nvSpPr>
        <p:spPr bwMode="gray">
          <a:xfrm>
            <a:off x="365692" y="1503501"/>
            <a:ext cx="2910908" cy="554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79888E5-FF5F-44E7-9D37-EAF83BAC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472625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1/ Định nghĩa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10FA84C-2151-4D33-9365-67226F9AF659}"/>
              </a:ext>
            </a:extLst>
          </p:cNvPr>
          <p:cNvSpPr/>
          <p:nvPr/>
        </p:nvSpPr>
        <p:spPr>
          <a:xfrm>
            <a:off x="1237807" y="3235960"/>
            <a:ext cx="4324793" cy="2555240"/>
          </a:xfrm>
          <a:prstGeom prst="cloudCallout">
            <a:avLst>
              <a:gd name="adj1" fmla="val -61468"/>
              <a:gd name="adj2" fmla="val 665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1E1EE-CA1C-4A83-84AF-CC907970B4C1}"/>
              </a:ext>
            </a:extLst>
          </p:cNvPr>
          <p:cNvSpPr txBox="1"/>
          <p:nvPr/>
        </p:nvSpPr>
        <p:spPr>
          <a:xfrm>
            <a:off x="1676400" y="3752671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Quan sát hình chữ nhật, em hãy cho biết, hình chữ nhật có là hình bình hành, có là hình thang cân không?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C2B130A-E5CE-48AA-BA04-E946365C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913" y="3630612"/>
            <a:ext cx="6536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D</a:t>
            </a:r>
            <a:endParaRPr lang="en-US" sz="2000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2E82159A-46DF-43D8-97B5-9AAB3898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2030413"/>
            <a:ext cx="2644776" cy="1550987"/>
          </a:xfrm>
          <a:prstGeom prst="rect">
            <a:avLst/>
          </a:prstGeom>
          <a:noFill/>
          <a:ln w="38100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C4A64D4-5EBF-40CC-9795-0E37FF042D8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880463" y="2040436"/>
            <a:ext cx="138113" cy="130175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964307"/>
              </a:solidFill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1B37D740-7D6A-4D7F-8497-BBCA4A07924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362587" y="2050189"/>
            <a:ext cx="136525" cy="130175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8CE07F78-9D20-4BB5-8789-FEEE46226EC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355013" y="3436574"/>
            <a:ext cx="138113" cy="131763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6B2B758B-26BE-4D8F-A60C-E78172E4ED8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881687" y="3451225"/>
            <a:ext cx="138113" cy="130175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61B43B3A-E034-4DA3-A1DC-6612E9F4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050" y="1576525"/>
            <a:ext cx="6429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A</a:t>
            </a:r>
            <a:endParaRPr lang="en-US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A43E6509-DE37-4CB5-9DD1-DA46E062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182" y="1590088"/>
            <a:ext cx="6429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B</a:t>
            </a:r>
            <a:endParaRPr lang="en-US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07248C2D-C592-4877-829F-4950B2092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630612"/>
            <a:ext cx="6429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C</a:t>
            </a:r>
            <a:endParaRPr lang="en-US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" grpId="0" animBg="1"/>
      <p:bldP spid="8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2526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" y="341856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TIẾT 14: HÌNH CHỮ NHẬT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17A1EB7-2EA5-4D22-84EC-E70832113141}"/>
              </a:ext>
            </a:extLst>
          </p:cNvPr>
          <p:cNvSpPr/>
          <p:nvPr/>
        </p:nvSpPr>
        <p:spPr bwMode="gray">
          <a:xfrm>
            <a:off x="365692" y="1503501"/>
            <a:ext cx="2910908" cy="554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79888E5-FF5F-44E7-9D37-EAF83BAC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472625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2/ Tính chất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10FA84C-2151-4D33-9365-67226F9AF659}"/>
              </a:ext>
            </a:extLst>
          </p:cNvPr>
          <p:cNvSpPr/>
          <p:nvPr/>
        </p:nvSpPr>
        <p:spPr>
          <a:xfrm>
            <a:off x="1237807" y="3235960"/>
            <a:ext cx="4324793" cy="2555240"/>
          </a:xfrm>
          <a:prstGeom prst="cloudCallout">
            <a:avLst>
              <a:gd name="adj1" fmla="val -61468"/>
              <a:gd name="adj2" fmla="val 665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1E1EE-CA1C-4A83-84AF-CC907970B4C1}"/>
              </a:ext>
            </a:extLst>
          </p:cNvPr>
          <p:cNvSpPr txBox="1"/>
          <p:nvPr/>
        </p:nvSpPr>
        <p:spPr>
          <a:xfrm>
            <a:off x="1828800" y="391341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Hình chữ nhật có đầy đủ tính chất hình bình hành, hình thang cân.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C2B130A-E5CE-48AA-BA04-E946365C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913" y="3630612"/>
            <a:ext cx="6536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D</a:t>
            </a:r>
            <a:endParaRPr lang="en-US" sz="2000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2E82159A-46DF-43D8-97B5-9AAB3898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2030413"/>
            <a:ext cx="2644776" cy="1550987"/>
          </a:xfrm>
          <a:prstGeom prst="rect">
            <a:avLst/>
          </a:prstGeom>
          <a:noFill/>
          <a:ln w="38100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C4A64D4-5EBF-40CC-9795-0E37FF042D8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880463" y="2040436"/>
            <a:ext cx="138113" cy="130175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964307"/>
              </a:solidFill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1B37D740-7D6A-4D7F-8497-BBCA4A07924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362587" y="2050189"/>
            <a:ext cx="136525" cy="130175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8CE07F78-9D20-4BB5-8789-FEEE46226EC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355013" y="3436574"/>
            <a:ext cx="138113" cy="131763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6B2B758B-26BE-4D8F-A60C-E78172E4ED8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881687" y="3451225"/>
            <a:ext cx="138113" cy="130175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61B43B3A-E034-4DA3-A1DC-6612E9F4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050" y="1576525"/>
            <a:ext cx="6429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A</a:t>
            </a:r>
            <a:endParaRPr lang="en-US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A43E6509-DE37-4CB5-9DD1-DA46E062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182" y="1590088"/>
            <a:ext cx="6429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B</a:t>
            </a:r>
            <a:endParaRPr lang="en-US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07248C2D-C592-4877-829F-4950B2092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630612"/>
            <a:ext cx="6429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C</a:t>
            </a:r>
            <a:endParaRPr lang="en-US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6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3430"/>
              </p:ext>
            </p:extLst>
          </p:nvPr>
        </p:nvGraphicFramePr>
        <p:xfrm>
          <a:off x="381000" y="381000"/>
          <a:ext cx="83820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itchFamily="34" charset="0"/>
                          <a:cs typeface="Arial" pitchFamily="34" charset="0"/>
                        </a:rPr>
                        <a:t>Cạnh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itchFamily="34" charset="0"/>
                          <a:cs typeface="Arial" pitchFamily="34" charset="0"/>
                        </a:rPr>
                        <a:t>Góc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itchFamily="34" charset="0"/>
                          <a:cs typeface="Arial" pitchFamily="34" charset="0"/>
                        </a:rPr>
                        <a:t>Đường</a:t>
                      </a:r>
                      <a:r>
                        <a:rPr lang="en-US" sz="2400" b="1" baseline="0">
                          <a:latin typeface="Arial" pitchFamily="34" charset="0"/>
                          <a:cs typeface="Arial" pitchFamily="34" charset="0"/>
                        </a:rPr>
                        <a:t> chéo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629400" y="581112"/>
            <a:ext cx="1905000" cy="112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/>
          <p:cNvSpPr/>
          <p:nvPr/>
        </p:nvSpPr>
        <p:spPr>
          <a:xfrm>
            <a:off x="4191000" y="581890"/>
            <a:ext cx="2133600" cy="1143000"/>
          </a:xfrm>
          <a:prstGeom prst="trapezoid">
            <a:avLst>
              <a:gd name="adj" fmla="val 3954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>
            <a:off x="1752600" y="547255"/>
            <a:ext cx="2209800" cy="1181100"/>
          </a:xfrm>
          <a:prstGeom prst="parallelogram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1"/>
          <p:cNvSpPr txBox="1">
            <a:spLocks noChangeArrowheads="1"/>
          </p:cNvSpPr>
          <p:nvPr/>
        </p:nvSpPr>
        <p:spPr bwMode="auto">
          <a:xfrm>
            <a:off x="6324600" y="1895391"/>
            <a:ext cx="2334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cạnh đối song song và bằng nhau</a:t>
            </a: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6414654" y="3146893"/>
            <a:ext cx="2334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 góc bằng nhau và bằng 90</a:t>
            </a:r>
            <a:r>
              <a:rPr lang="en-US" sz="2400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6428509" y="4244876"/>
            <a:ext cx="233449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 đường chéo bằng nhau và cắt nhau tại trung điểm của mỗi đường</a:t>
            </a:r>
          </a:p>
        </p:txBody>
      </p:sp>
      <p:sp>
        <p:nvSpPr>
          <p:cNvPr id="9" name="Text Box 71">
            <a:extLst>
              <a:ext uri="{FF2B5EF4-FFF2-40B4-BE49-F238E27FC236}">
                <a16:creationId xmlns:a16="http://schemas.microsoft.com/office/drawing/2014/main" id="{407C630B-9C63-4BE4-A42B-6096B0DD7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94610"/>
            <a:ext cx="2334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Các cạnh đối song song và bằng nhau</a:t>
            </a:r>
          </a:p>
        </p:txBody>
      </p:sp>
      <p:sp>
        <p:nvSpPr>
          <p:cNvPr id="10" name="Text Box 71">
            <a:extLst>
              <a:ext uri="{FF2B5EF4-FFF2-40B4-BE49-F238E27FC236}">
                <a16:creationId xmlns:a16="http://schemas.microsoft.com/office/drawing/2014/main" id="{68C4D8CE-FB61-4D4C-8DDC-9A8AC3458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09" y="1981200"/>
            <a:ext cx="23344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Hai cạnh bên bằng nhau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71">
            <a:extLst>
              <a:ext uri="{FF2B5EF4-FFF2-40B4-BE49-F238E27FC236}">
                <a16:creationId xmlns:a16="http://schemas.microsoft.com/office/drawing/2014/main" id="{DB4D14B5-F160-4BC8-AF4E-763284DBD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909" y="3241965"/>
            <a:ext cx="23344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Các góc đối bằng nhau</a:t>
            </a:r>
          </a:p>
        </p:txBody>
      </p:sp>
      <p:sp>
        <p:nvSpPr>
          <p:cNvPr id="12" name="Text Box 71">
            <a:extLst>
              <a:ext uri="{FF2B5EF4-FFF2-40B4-BE49-F238E27FC236}">
                <a16:creationId xmlns:a16="http://schemas.microsoft.com/office/drawing/2014/main" id="{61A1E946-4EA5-4275-8E25-864F8CDB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08" y="3227765"/>
            <a:ext cx="23344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Hai góc kề đáy bằng nhau</a:t>
            </a:r>
          </a:p>
        </p:txBody>
      </p:sp>
      <p:sp>
        <p:nvSpPr>
          <p:cNvPr id="13" name="Text Box 71">
            <a:extLst>
              <a:ext uri="{FF2B5EF4-FFF2-40B4-BE49-F238E27FC236}">
                <a16:creationId xmlns:a16="http://schemas.microsoft.com/office/drawing/2014/main" id="{B0501468-C55D-4213-91BD-59DF511C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509" y="4622085"/>
            <a:ext cx="23344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Hai đường chéo cắt nhau tại trung điểm của mỗi đường</a:t>
            </a:r>
          </a:p>
        </p:txBody>
      </p:sp>
      <p:sp>
        <p:nvSpPr>
          <p:cNvPr id="16" name="Text Box 71">
            <a:extLst>
              <a:ext uri="{FF2B5EF4-FFF2-40B4-BE49-F238E27FC236}">
                <a16:creationId xmlns:a16="http://schemas.microsoft.com/office/drawing/2014/main" id="{E9CA046C-DB63-496B-982C-C7CA6D790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09" y="4800600"/>
            <a:ext cx="2334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Hai đường chéo bằng nhau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C7607E-59B5-4961-A742-28E30690F003}"/>
              </a:ext>
            </a:extLst>
          </p:cNvPr>
          <p:cNvCxnSpPr>
            <a:cxnSpLocks/>
          </p:cNvCxnSpPr>
          <p:nvPr/>
        </p:nvCxnSpPr>
        <p:spPr>
          <a:xfrm flipV="1">
            <a:off x="6629400" y="581112"/>
            <a:ext cx="1905000" cy="1123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A21776-B01B-42D8-B9D6-7B34FFA94E06}"/>
              </a:ext>
            </a:extLst>
          </p:cNvPr>
          <p:cNvCxnSpPr>
            <a:cxnSpLocks/>
          </p:cNvCxnSpPr>
          <p:nvPr/>
        </p:nvCxnSpPr>
        <p:spPr>
          <a:xfrm>
            <a:off x="6629400" y="576696"/>
            <a:ext cx="1905000" cy="11274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2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2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1A0DF7E1-7132-4393-92AF-119FB15C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994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2526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" y="341856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TIẾT 14: HÌNH CHỮ NHẬT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17A1EB7-2EA5-4D22-84EC-E70832113141}"/>
              </a:ext>
            </a:extLst>
          </p:cNvPr>
          <p:cNvSpPr/>
          <p:nvPr/>
        </p:nvSpPr>
        <p:spPr bwMode="gray">
          <a:xfrm>
            <a:off x="365692" y="1503501"/>
            <a:ext cx="2910908" cy="554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79888E5-FF5F-44E7-9D37-EAF83BAC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472625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2/ Tính chất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C2B130A-E5CE-48AA-BA04-E946365C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4240212"/>
            <a:ext cx="6536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D</a:t>
            </a:r>
            <a:endParaRPr lang="en-US" sz="2000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2E82159A-46DF-43D8-97B5-9AAB3898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551" y="2640013"/>
            <a:ext cx="2644776" cy="1550987"/>
          </a:xfrm>
          <a:prstGeom prst="rect">
            <a:avLst/>
          </a:prstGeom>
          <a:noFill/>
          <a:ln w="38100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C4A64D4-5EBF-40CC-9795-0E37FF042D8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043613" y="2650036"/>
            <a:ext cx="138113" cy="130175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964307"/>
              </a:solidFill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1B37D740-7D6A-4D7F-8497-BBCA4A07924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525737" y="2659789"/>
            <a:ext cx="136525" cy="130175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8CE07F78-9D20-4BB5-8789-FEEE46226EC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518163" y="4046174"/>
            <a:ext cx="138113" cy="131763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6B2B758B-26BE-4D8F-A60C-E78172E4ED8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044837" y="4060825"/>
            <a:ext cx="138113" cy="130175"/>
          </a:xfrm>
          <a:prstGeom prst="rect">
            <a:avLst/>
          </a:prstGeom>
          <a:noFill/>
          <a:ln w="28575">
            <a:solidFill>
              <a:srgbClr val="6541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61B43B3A-E034-4DA3-A1DC-6612E9F4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186125"/>
            <a:ext cx="6429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A</a:t>
            </a:r>
            <a:endParaRPr lang="en-US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A43E6509-DE37-4CB5-9DD1-DA46E062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332" y="2199688"/>
            <a:ext cx="6429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B</a:t>
            </a:r>
            <a:endParaRPr lang="en-US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07248C2D-C592-4877-829F-4950B2092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950" y="4240212"/>
            <a:ext cx="6429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C</a:t>
            </a:r>
            <a:endParaRPr lang="en-US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46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3CDAA1A2-5175-4B64-9AE6-998073E2B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4268" y="259778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2A8496F-D5CF-40AD-A6FE-A41B59ED1FE8}"/>
              </a:ext>
            </a:extLst>
          </p:cNvPr>
          <p:cNvSpPr/>
          <p:nvPr/>
        </p:nvSpPr>
        <p:spPr>
          <a:xfrm>
            <a:off x="667061" y="2633076"/>
            <a:ext cx="4533514" cy="2389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64750E-4B40-4976-AB9A-902408E3690F}"/>
              </a:ext>
            </a:extLst>
          </p:cNvPr>
          <p:cNvSpPr txBox="1"/>
          <p:nvPr/>
        </p:nvSpPr>
        <p:spPr>
          <a:xfrm>
            <a:off x="1484645" y="2671108"/>
            <a:ext cx="3566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Hình chữ nhật ABCD, </a:t>
            </a:r>
          </a:p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 AC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BD = {O}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+ AC = BD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+ AO = OC; BO=OD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4E7F487-6455-4924-AA2B-28D4213CA81C}"/>
              </a:ext>
            </a:extLst>
          </p:cNvPr>
          <p:cNvCxnSpPr/>
          <p:nvPr/>
        </p:nvCxnSpPr>
        <p:spPr>
          <a:xfrm>
            <a:off x="1541674" y="2704011"/>
            <a:ext cx="0" cy="2325189"/>
          </a:xfrm>
          <a:prstGeom prst="line">
            <a:avLst/>
          </a:prstGeom>
          <a:ln w="28575">
            <a:solidFill>
              <a:srgbClr val="964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B5AD912-EED2-4BFC-B6C1-36B6240831CF}"/>
              </a:ext>
            </a:extLst>
          </p:cNvPr>
          <p:cNvCxnSpPr>
            <a:stCxn id="51" idx="1"/>
          </p:cNvCxnSpPr>
          <p:nvPr/>
        </p:nvCxnSpPr>
        <p:spPr>
          <a:xfrm flipV="1">
            <a:off x="667061" y="3803314"/>
            <a:ext cx="4533514" cy="24481"/>
          </a:xfrm>
          <a:prstGeom prst="line">
            <a:avLst/>
          </a:prstGeom>
          <a:ln w="28575">
            <a:solidFill>
              <a:srgbClr val="964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3A7619A-6759-4B6F-A707-8A275A16D857}"/>
              </a:ext>
            </a:extLst>
          </p:cNvPr>
          <p:cNvSpPr txBox="1"/>
          <p:nvPr/>
        </p:nvSpPr>
        <p:spPr>
          <a:xfrm>
            <a:off x="773675" y="3276600"/>
            <a:ext cx="691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  <a:p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419C5C-E249-4223-A5FB-9D03AFED67D4}"/>
              </a:ext>
            </a:extLst>
          </p:cNvPr>
          <p:cNvCxnSpPr>
            <a:cxnSpLocks/>
          </p:cNvCxnSpPr>
          <p:nvPr/>
        </p:nvCxnSpPr>
        <p:spPr>
          <a:xfrm>
            <a:off x="6018499" y="2661399"/>
            <a:ext cx="2681233" cy="1487563"/>
          </a:xfrm>
          <a:prstGeom prst="line">
            <a:avLst/>
          </a:prstGeom>
          <a:ln w="38100">
            <a:solidFill>
              <a:srgbClr val="964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C2D7B0-4BCF-4387-B8C9-49FE193F3506}"/>
              </a:ext>
            </a:extLst>
          </p:cNvPr>
          <p:cNvCxnSpPr>
            <a:cxnSpLocks/>
          </p:cNvCxnSpPr>
          <p:nvPr/>
        </p:nvCxnSpPr>
        <p:spPr>
          <a:xfrm flipV="1">
            <a:off x="6070237" y="2685189"/>
            <a:ext cx="2549162" cy="1466123"/>
          </a:xfrm>
          <a:prstGeom prst="line">
            <a:avLst/>
          </a:prstGeom>
          <a:ln w="38100">
            <a:solidFill>
              <a:srgbClr val="964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>
            <a:extLst>
              <a:ext uri="{FF2B5EF4-FFF2-40B4-BE49-F238E27FC236}">
                <a16:creationId xmlns:a16="http://schemas.microsoft.com/office/drawing/2014/main" id="{51C2E8C9-27B5-4F27-A0E0-FB3B5E25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913" y="2944812"/>
            <a:ext cx="6536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pitchFamily="18" charset="0"/>
              </a:rPr>
              <a:t>O</a:t>
            </a:r>
            <a:endParaRPr lang="en-US" sz="2000">
              <a:solidFill>
                <a:srgbClr val="65410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5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24DB526F-E1AC-4127-A8CB-F6D81E6E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86" y="606742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E167D2C3-7825-44A9-833A-81E3A73D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588" y="381000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Phuong Mai EU\INBOUND VN\Khách hàng\PowerPoint Đẹp\PowerPoint Dep\New Picture (12).png">
            <a:extLst>
              <a:ext uri="{FF2B5EF4-FFF2-40B4-BE49-F238E27FC236}">
                <a16:creationId xmlns:a16="http://schemas.microsoft.com/office/drawing/2014/main" id="{0ED86B11-7D09-456E-A987-E48790A7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3368" y="1184414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Users\dell\Desktop\Plastic Web Boxes 2nd.png">
            <a:extLst>
              <a:ext uri="{FF2B5EF4-FFF2-40B4-BE49-F238E27FC236}">
                <a16:creationId xmlns:a16="http://schemas.microsoft.com/office/drawing/2014/main" id="{3C3F1E23-2309-4D41-85B7-7957C8C2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539" b="28935"/>
          <a:stretch>
            <a:fillRect/>
          </a:stretch>
        </p:blipFill>
        <p:spPr bwMode="auto">
          <a:xfrm>
            <a:off x="1" y="-12526"/>
            <a:ext cx="9753600" cy="12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2ED513F9-8D6E-4E2D-90BB-CA00FD33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693" y="341856"/>
            <a:ext cx="654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TIẾT 14: HÌNH CHỮ NHẬT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17A1EB7-2EA5-4D22-84EC-E70832113141}"/>
              </a:ext>
            </a:extLst>
          </p:cNvPr>
          <p:cNvSpPr/>
          <p:nvPr/>
        </p:nvSpPr>
        <p:spPr bwMode="gray">
          <a:xfrm>
            <a:off x="365691" y="1503501"/>
            <a:ext cx="5249293" cy="554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79888E5-FF5F-44E7-9D37-EAF83BAC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878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3/ Dấu hiệu nhận biết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E2D119-AB2C-4562-A836-255AA7F5F7B9}"/>
              </a:ext>
            </a:extLst>
          </p:cNvPr>
          <p:cNvGrpSpPr/>
          <p:nvPr/>
        </p:nvGrpSpPr>
        <p:grpSpPr>
          <a:xfrm>
            <a:off x="5899512" y="2109925"/>
            <a:ext cx="3320688" cy="2538275"/>
            <a:chOff x="5628050" y="1576525"/>
            <a:chExt cx="3320688" cy="2538275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4C2B130A-E5CE-48AA-BA04-E946365C6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913" y="3630612"/>
              <a:ext cx="653687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2400" b="1">
                  <a:solidFill>
                    <a:srgbClr val="65410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  <a:cs typeface="Times New Roman" pitchFamily="18" charset="0"/>
                </a:rPr>
                <a:t>D</a:t>
              </a:r>
              <a:endParaRPr lang="en-US" sz="2000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2E82159A-46DF-43D8-97B5-9AAB38987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1" y="2030413"/>
              <a:ext cx="2644776" cy="1550987"/>
            </a:xfrm>
            <a:prstGeom prst="rect">
              <a:avLst/>
            </a:prstGeom>
            <a:noFill/>
            <a:ln w="38100">
              <a:solidFill>
                <a:srgbClr val="65410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FC4A64D4-5EBF-40CC-9795-0E37FF042D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880463" y="2040436"/>
              <a:ext cx="138113" cy="130175"/>
            </a:xfrm>
            <a:prstGeom prst="rect">
              <a:avLst/>
            </a:prstGeom>
            <a:noFill/>
            <a:ln w="28575">
              <a:solidFill>
                <a:srgbClr val="65410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964307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1B37D740-7D6A-4D7F-8497-BBCA4A0792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362587" y="2050189"/>
              <a:ext cx="136525" cy="130175"/>
            </a:xfrm>
            <a:prstGeom prst="rect">
              <a:avLst/>
            </a:prstGeom>
            <a:noFill/>
            <a:ln w="28575">
              <a:solidFill>
                <a:srgbClr val="65410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8CE07F78-9D20-4BB5-8789-FEEE46226EC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355013" y="3436574"/>
              <a:ext cx="138113" cy="131763"/>
            </a:xfrm>
            <a:prstGeom prst="rect">
              <a:avLst/>
            </a:prstGeom>
            <a:noFill/>
            <a:ln w="28575">
              <a:solidFill>
                <a:srgbClr val="65410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6B2B758B-26BE-4D8F-A60C-E78172E4ED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881687" y="3451225"/>
              <a:ext cx="138113" cy="130175"/>
            </a:xfrm>
            <a:prstGeom prst="rect">
              <a:avLst/>
            </a:prstGeom>
            <a:noFill/>
            <a:ln w="28575">
              <a:solidFill>
                <a:srgbClr val="65410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61B43B3A-E034-4DA3-A1DC-6612E9F43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050" y="1576525"/>
              <a:ext cx="642938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2400" b="1">
                  <a:solidFill>
                    <a:srgbClr val="65410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  <a:cs typeface="Times New Roman" pitchFamily="18" charset="0"/>
                </a:rPr>
                <a:t>A</a:t>
              </a:r>
              <a:endParaRPr lang="en-US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</p:txBody>
        </p: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A43E6509-DE37-4CB5-9DD1-DA46E0625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7182" y="1590088"/>
              <a:ext cx="642938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2400" b="1">
                  <a:solidFill>
                    <a:srgbClr val="65410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  <a:cs typeface="Times New Roman" pitchFamily="18" charset="0"/>
                </a:rPr>
                <a:t>B</a:t>
              </a:r>
              <a:endParaRPr lang="en-US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07248C2D-C592-4877-829F-4950B2092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3630612"/>
              <a:ext cx="642938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2400" b="1">
                  <a:solidFill>
                    <a:srgbClr val="65410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  <a:cs typeface="Times New Roman" pitchFamily="18" charset="0"/>
                </a:rPr>
                <a:t>C</a:t>
              </a:r>
              <a:endParaRPr lang="en-US">
                <a:solidFill>
                  <a:srgbClr val="65410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19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956986101,C:\Documents and Settings\LE DUY THANG\Desktop\hinh chu nhat_2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860</Words>
  <Application>Microsoft Office PowerPoint</Application>
  <PresentationFormat>On-screen Show (4:3)</PresentationFormat>
  <Paragraphs>192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.VnTime</vt:lpstr>
      <vt:lpstr>Arial</vt:lpstr>
      <vt:lpstr>Arial Black</vt:lpstr>
      <vt:lpstr>Calibri</vt:lpstr>
      <vt:lpstr>Cambria Math</vt:lpstr>
      <vt:lpstr>Century Gothic</vt:lpstr>
      <vt:lpstr>Times</vt:lpstr>
      <vt:lpstr>Times New Roman</vt:lpstr>
      <vt:lpstr>Verdana</vt:lpstr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Trâm Triệu</cp:lastModifiedBy>
  <cp:revision>95</cp:revision>
  <cp:lastPrinted>2020-11-01T20:13:43Z</cp:lastPrinted>
  <dcterms:created xsi:type="dcterms:W3CDTF">2013-11-27T05:42:46Z</dcterms:created>
  <dcterms:modified xsi:type="dcterms:W3CDTF">2020-11-01T21:01:27Z</dcterms:modified>
</cp:coreProperties>
</file>